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</p:sldIdLst>
  <p:sldSz cx="35999738" cy="359997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339" userDrawn="1">
          <p15:clr>
            <a:srgbClr val="A4A3A4"/>
          </p15:clr>
        </p15:guide>
        <p15:guide id="2" pos="113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7A04"/>
    <a:srgbClr val="FC9130"/>
    <a:srgbClr val="F586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 showGuides="1">
      <p:cViewPr>
        <p:scale>
          <a:sx n="25" d="100"/>
          <a:sy n="25" d="100"/>
        </p:scale>
        <p:origin x="374" y="-2154"/>
      </p:cViewPr>
      <p:guideLst>
        <p:guide orient="horz" pos="11339"/>
        <p:guide pos="113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9981" y="5891626"/>
            <a:ext cx="30599778" cy="12533242"/>
          </a:xfrm>
        </p:spPr>
        <p:txBody>
          <a:bodyPr anchor="b"/>
          <a:lstStyle>
            <a:lvl1pPr algn="ctr">
              <a:defRPr sz="2362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67" y="18908199"/>
            <a:ext cx="26999804" cy="8691601"/>
          </a:xfrm>
        </p:spPr>
        <p:txBody>
          <a:bodyPr/>
          <a:lstStyle>
            <a:lvl1pPr marL="0" indent="0" algn="ctr">
              <a:buNone/>
              <a:defRPr sz="9449"/>
            </a:lvl1pPr>
            <a:lvl2pPr marL="1799978" indent="0" algn="ctr">
              <a:buNone/>
              <a:defRPr sz="7874"/>
            </a:lvl2pPr>
            <a:lvl3pPr marL="3599957" indent="0" algn="ctr">
              <a:buNone/>
              <a:defRPr sz="7087"/>
            </a:lvl3pPr>
            <a:lvl4pPr marL="5399935" indent="0" algn="ctr">
              <a:buNone/>
              <a:defRPr sz="6299"/>
            </a:lvl4pPr>
            <a:lvl5pPr marL="7199914" indent="0" algn="ctr">
              <a:buNone/>
              <a:defRPr sz="6299"/>
            </a:lvl5pPr>
            <a:lvl6pPr marL="8999892" indent="0" algn="ctr">
              <a:buNone/>
              <a:defRPr sz="6299"/>
            </a:lvl6pPr>
            <a:lvl7pPr marL="10799870" indent="0" algn="ctr">
              <a:buNone/>
              <a:defRPr sz="6299"/>
            </a:lvl7pPr>
            <a:lvl8pPr marL="12599850" indent="0" algn="ctr">
              <a:buNone/>
              <a:defRPr sz="6299"/>
            </a:lvl8pPr>
            <a:lvl9pPr marL="14399827" indent="0" algn="ctr">
              <a:buNone/>
              <a:defRPr sz="6299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7EE45-15F6-4A5E-986C-5AD8C8076167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B0164-9732-4B75-A268-015C04BA9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51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7EE45-15F6-4A5E-986C-5AD8C8076167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B0164-9732-4B75-A268-015C04BA9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78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762315" y="1916653"/>
            <a:ext cx="7762444" cy="3050811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4984" y="1916653"/>
            <a:ext cx="22837335" cy="3050811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7EE45-15F6-4A5E-986C-5AD8C8076167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B0164-9732-4B75-A268-015C04BA9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169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7EE45-15F6-4A5E-986C-5AD8C8076167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B0164-9732-4B75-A268-015C04BA9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525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234" y="8974945"/>
            <a:ext cx="31049774" cy="14974888"/>
          </a:xfrm>
        </p:spPr>
        <p:txBody>
          <a:bodyPr anchor="b"/>
          <a:lstStyle>
            <a:lvl1pPr>
              <a:defRPr sz="2362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6234" y="24091502"/>
            <a:ext cx="31049774" cy="7874940"/>
          </a:xfrm>
        </p:spPr>
        <p:txBody>
          <a:bodyPr/>
          <a:lstStyle>
            <a:lvl1pPr marL="0" indent="0">
              <a:buNone/>
              <a:defRPr sz="9449">
                <a:solidFill>
                  <a:schemeClr val="tx1"/>
                </a:solidFill>
              </a:defRPr>
            </a:lvl1pPr>
            <a:lvl2pPr marL="1799978" indent="0">
              <a:buNone/>
              <a:defRPr sz="7874">
                <a:solidFill>
                  <a:schemeClr val="tx1">
                    <a:tint val="75000"/>
                  </a:schemeClr>
                </a:solidFill>
              </a:defRPr>
            </a:lvl2pPr>
            <a:lvl3pPr marL="3599957" indent="0">
              <a:buNone/>
              <a:defRPr sz="7087">
                <a:solidFill>
                  <a:schemeClr val="tx1">
                    <a:tint val="75000"/>
                  </a:schemeClr>
                </a:solidFill>
              </a:defRPr>
            </a:lvl3pPr>
            <a:lvl4pPr marL="5399935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4pPr>
            <a:lvl5pPr marL="7199914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5pPr>
            <a:lvl6pPr marL="8999892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6pPr>
            <a:lvl7pPr marL="10799870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7pPr>
            <a:lvl8pPr marL="12599850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8pPr>
            <a:lvl9pPr marL="14399827" indent="0">
              <a:buNone/>
              <a:defRPr sz="62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7EE45-15F6-4A5E-986C-5AD8C8076167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B0164-9732-4B75-A268-015C04BA9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852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74982" y="9583265"/>
            <a:ext cx="15299889" cy="2284150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24868" y="9583265"/>
            <a:ext cx="15299889" cy="2284150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7EE45-15F6-4A5E-986C-5AD8C8076167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B0164-9732-4B75-A268-015C04BA9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591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1916662"/>
            <a:ext cx="31049774" cy="695828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9676" y="8824938"/>
            <a:ext cx="15229574" cy="4324966"/>
          </a:xfrm>
        </p:spPr>
        <p:txBody>
          <a:bodyPr anchor="b"/>
          <a:lstStyle>
            <a:lvl1pPr marL="0" indent="0">
              <a:buNone/>
              <a:defRPr sz="9449" b="1"/>
            </a:lvl1pPr>
            <a:lvl2pPr marL="1799978" indent="0">
              <a:buNone/>
              <a:defRPr sz="7874" b="1"/>
            </a:lvl2pPr>
            <a:lvl3pPr marL="3599957" indent="0">
              <a:buNone/>
              <a:defRPr sz="7087" b="1"/>
            </a:lvl3pPr>
            <a:lvl4pPr marL="5399935" indent="0">
              <a:buNone/>
              <a:defRPr sz="6299" b="1"/>
            </a:lvl4pPr>
            <a:lvl5pPr marL="7199914" indent="0">
              <a:buNone/>
              <a:defRPr sz="6299" b="1"/>
            </a:lvl5pPr>
            <a:lvl6pPr marL="8999892" indent="0">
              <a:buNone/>
              <a:defRPr sz="6299" b="1"/>
            </a:lvl6pPr>
            <a:lvl7pPr marL="10799870" indent="0">
              <a:buNone/>
              <a:defRPr sz="6299" b="1"/>
            </a:lvl7pPr>
            <a:lvl8pPr marL="12599850" indent="0">
              <a:buNone/>
              <a:defRPr sz="6299" b="1"/>
            </a:lvl8pPr>
            <a:lvl9pPr marL="14399827" indent="0">
              <a:buNone/>
              <a:defRPr sz="6299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79676" y="13149905"/>
            <a:ext cx="15229574" cy="1934152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24869" y="8824938"/>
            <a:ext cx="15304578" cy="4324966"/>
          </a:xfrm>
        </p:spPr>
        <p:txBody>
          <a:bodyPr anchor="b"/>
          <a:lstStyle>
            <a:lvl1pPr marL="0" indent="0">
              <a:buNone/>
              <a:defRPr sz="9449" b="1"/>
            </a:lvl1pPr>
            <a:lvl2pPr marL="1799978" indent="0">
              <a:buNone/>
              <a:defRPr sz="7874" b="1"/>
            </a:lvl2pPr>
            <a:lvl3pPr marL="3599957" indent="0">
              <a:buNone/>
              <a:defRPr sz="7087" b="1"/>
            </a:lvl3pPr>
            <a:lvl4pPr marL="5399935" indent="0">
              <a:buNone/>
              <a:defRPr sz="6299" b="1"/>
            </a:lvl4pPr>
            <a:lvl5pPr marL="7199914" indent="0">
              <a:buNone/>
              <a:defRPr sz="6299" b="1"/>
            </a:lvl5pPr>
            <a:lvl6pPr marL="8999892" indent="0">
              <a:buNone/>
              <a:defRPr sz="6299" b="1"/>
            </a:lvl6pPr>
            <a:lvl7pPr marL="10799870" indent="0">
              <a:buNone/>
              <a:defRPr sz="6299" b="1"/>
            </a:lvl7pPr>
            <a:lvl8pPr marL="12599850" indent="0">
              <a:buNone/>
              <a:defRPr sz="6299" b="1"/>
            </a:lvl8pPr>
            <a:lvl9pPr marL="14399827" indent="0">
              <a:buNone/>
              <a:defRPr sz="6299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24869" y="13149905"/>
            <a:ext cx="15304578" cy="1934152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7EE45-15F6-4A5E-986C-5AD8C8076167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B0164-9732-4B75-A268-015C04BA9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7EE45-15F6-4A5E-986C-5AD8C8076167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B0164-9732-4B75-A268-015C04BA9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7EE45-15F6-4A5E-986C-5AD8C8076167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B0164-9732-4B75-A268-015C04BA9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10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2" y="2399983"/>
            <a:ext cx="11610853" cy="8399939"/>
          </a:xfrm>
        </p:spPr>
        <p:txBody>
          <a:bodyPr anchor="b"/>
          <a:lstStyle>
            <a:lvl1pPr>
              <a:defRPr sz="1259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04579" y="5183305"/>
            <a:ext cx="18224867" cy="25583147"/>
          </a:xfrm>
        </p:spPr>
        <p:txBody>
          <a:bodyPr/>
          <a:lstStyle>
            <a:lvl1pPr>
              <a:defRPr sz="12598"/>
            </a:lvl1pPr>
            <a:lvl2pPr>
              <a:defRPr sz="11024"/>
            </a:lvl2pPr>
            <a:lvl3pPr>
              <a:defRPr sz="9449"/>
            </a:lvl3pPr>
            <a:lvl4pPr>
              <a:defRPr sz="7874"/>
            </a:lvl4pPr>
            <a:lvl5pPr>
              <a:defRPr sz="7874"/>
            </a:lvl5pPr>
            <a:lvl6pPr>
              <a:defRPr sz="7874"/>
            </a:lvl6pPr>
            <a:lvl7pPr>
              <a:defRPr sz="7874"/>
            </a:lvl7pPr>
            <a:lvl8pPr>
              <a:defRPr sz="7874"/>
            </a:lvl8pPr>
            <a:lvl9pPr>
              <a:defRPr sz="7874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2" y="10799922"/>
            <a:ext cx="11610853" cy="20008190"/>
          </a:xfrm>
        </p:spPr>
        <p:txBody>
          <a:bodyPr/>
          <a:lstStyle>
            <a:lvl1pPr marL="0" indent="0">
              <a:buNone/>
              <a:defRPr sz="6299"/>
            </a:lvl1pPr>
            <a:lvl2pPr marL="1799978" indent="0">
              <a:buNone/>
              <a:defRPr sz="5512"/>
            </a:lvl2pPr>
            <a:lvl3pPr marL="3599957" indent="0">
              <a:buNone/>
              <a:defRPr sz="4724"/>
            </a:lvl3pPr>
            <a:lvl4pPr marL="5399935" indent="0">
              <a:buNone/>
              <a:defRPr sz="3937"/>
            </a:lvl4pPr>
            <a:lvl5pPr marL="7199914" indent="0">
              <a:buNone/>
              <a:defRPr sz="3937"/>
            </a:lvl5pPr>
            <a:lvl6pPr marL="8999892" indent="0">
              <a:buNone/>
              <a:defRPr sz="3937"/>
            </a:lvl6pPr>
            <a:lvl7pPr marL="10799870" indent="0">
              <a:buNone/>
              <a:defRPr sz="3937"/>
            </a:lvl7pPr>
            <a:lvl8pPr marL="12599850" indent="0">
              <a:buNone/>
              <a:defRPr sz="3937"/>
            </a:lvl8pPr>
            <a:lvl9pPr marL="14399827" indent="0">
              <a:buNone/>
              <a:defRPr sz="393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7EE45-15F6-4A5E-986C-5AD8C8076167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B0164-9732-4B75-A268-015C04BA9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022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2" y="2399983"/>
            <a:ext cx="11610853" cy="8399939"/>
          </a:xfrm>
        </p:spPr>
        <p:txBody>
          <a:bodyPr anchor="b"/>
          <a:lstStyle>
            <a:lvl1pPr>
              <a:defRPr sz="1259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04579" y="5183305"/>
            <a:ext cx="18224867" cy="25583147"/>
          </a:xfrm>
        </p:spPr>
        <p:txBody>
          <a:bodyPr anchor="t"/>
          <a:lstStyle>
            <a:lvl1pPr marL="0" indent="0">
              <a:buNone/>
              <a:defRPr sz="12598"/>
            </a:lvl1pPr>
            <a:lvl2pPr marL="1799978" indent="0">
              <a:buNone/>
              <a:defRPr sz="11024"/>
            </a:lvl2pPr>
            <a:lvl3pPr marL="3599957" indent="0">
              <a:buNone/>
              <a:defRPr sz="9449"/>
            </a:lvl3pPr>
            <a:lvl4pPr marL="5399935" indent="0">
              <a:buNone/>
              <a:defRPr sz="7874"/>
            </a:lvl4pPr>
            <a:lvl5pPr marL="7199914" indent="0">
              <a:buNone/>
              <a:defRPr sz="7874"/>
            </a:lvl5pPr>
            <a:lvl6pPr marL="8999892" indent="0">
              <a:buNone/>
              <a:defRPr sz="7874"/>
            </a:lvl6pPr>
            <a:lvl7pPr marL="10799870" indent="0">
              <a:buNone/>
              <a:defRPr sz="7874"/>
            </a:lvl7pPr>
            <a:lvl8pPr marL="12599850" indent="0">
              <a:buNone/>
              <a:defRPr sz="7874"/>
            </a:lvl8pPr>
            <a:lvl9pPr marL="14399827" indent="0">
              <a:buNone/>
              <a:defRPr sz="7874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2" y="10799922"/>
            <a:ext cx="11610853" cy="20008190"/>
          </a:xfrm>
        </p:spPr>
        <p:txBody>
          <a:bodyPr/>
          <a:lstStyle>
            <a:lvl1pPr marL="0" indent="0">
              <a:buNone/>
              <a:defRPr sz="6299"/>
            </a:lvl1pPr>
            <a:lvl2pPr marL="1799978" indent="0">
              <a:buNone/>
              <a:defRPr sz="5512"/>
            </a:lvl2pPr>
            <a:lvl3pPr marL="3599957" indent="0">
              <a:buNone/>
              <a:defRPr sz="4724"/>
            </a:lvl3pPr>
            <a:lvl4pPr marL="5399935" indent="0">
              <a:buNone/>
              <a:defRPr sz="3937"/>
            </a:lvl4pPr>
            <a:lvl5pPr marL="7199914" indent="0">
              <a:buNone/>
              <a:defRPr sz="3937"/>
            </a:lvl5pPr>
            <a:lvl6pPr marL="8999892" indent="0">
              <a:buNone/>
              <a:defRPr sz="3937"/>
            </a:lvl6pPr>
            <a:lvl7pPr marL="10799870" indent="0">
              <a:buNone/>
              <a:defRPr sz="3937"/>
            </a:lvl7pPr>
            <a:lvl8pPr marL="12599850" indent="0">
              <a:buNone/>
              <a:defRPr sz="3937"/>
            </a:lvl8pPr>
            <a:lvl9pPr marL="14399827" indent="0">
              <a:buNone/>
              <a:defRPr sz="393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7EE45-15F6-4A5E-986C-5AD8C8076167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B0164-9732-4B75-A268-015C04BA9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72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4982" y="1916662"/>
            <a:ext cx="31049774" cy="6958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4982" y="9583265"/>
            <a:ext cx="31049774" cy="2284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74982" y="33366433"/>
            <a:ext cx="8099941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7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7EE45-15F6-4A5E-986C-5AD8C8076167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24913" y="33366433"/>
            <a:ext cx="12149912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7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424816" y="33366433"/>
            <a:ext cx="8099941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7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B0164-9732-4B75-A268-015C04BA9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674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599957" rtl="0" eaLnBrk="1" latinLnBrk="0" hangingPunct="1">
        <a:lnSpc>
          <a:spcPct val="90000"/>
        </a:lnSpc>
        <a:spcBef>
          <a:spcPct val="0"/>
        </a:spcBef>
        <a:buNone/>
        <a:defRPr sz="1732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99989" indent="-899989" algn="l" defTabSz="3599957" rtl="0" eaLnBrk="1" latinLnBrk="0" hangingPunct="1">
        <a:lnSpc>
          <a:spcPct val="90000"/>
        </a:lnSpc>
        <a:spcBef>
          <a:spcPts val="3937"/>
        </a:spcBef>
        <a:buFont typeface="Arial" panose="020B0604020202020204" pitchFamily="34" charset="0"/>
        <a:buChar char="•"/>
        <a:defRPr sz="11024" kern="1200">
          <a:solidFill>
            <a:schemeClr val="tx1"/>
          </a:solidFill>
          <a:latin typeface="+mn-lt"/>
          <a:ea typeface="+mn-ea"/>
          <a:cs typeface="+mn-cs"/>
        </a:defRPr>
      </a:lvl1pPr>
      <a:lvl2pPr marL="2699969" indent="-899989" algn="l" defTabSz="3599957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9449" kern="1200">
          <a:solidFill>
            <a:schemeClr val="tx1"/>
          </a:solidFill>
          <a:latin typeface="+mn-lt"/>
          <a:ea typeface="+mn-ea"/>
          <a:cs typeface="+mn-cs"/>
        </a:defRPr>
      </a:lvl2pPr>
      <a:lvl3pPr marL="4499946" indent="-899989" algn="l" defTabSz="3599957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874" kern="1200">
          <a:solidFill>
            <a:schemeClr val="tx1"/>
          </a:solidFill>
          <a:latin typeface="+mn-lt"/>
          <a:ea typeface="+mn-ea"/>
          <a:cs typeface="+mn-cs"/>
        </a:defRPr>
      </a:lvl3pPr>
      <a:lvl4pPr marL="6299924" indent="-899989" algn="l" defTabSz="3599957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4pPr>
      <a:lvl5pPr marL="8099903" indent="-899989" algn="l" defTabSz="3599957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5pPr>
      <a:lvl6pPr marL="9899881" indent="-899989" algn="l" defTabSz="3599957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6pPr>
      <a:lvl7pPr marL="11699860" indent="-899989" algn="l" defTabSz="3599957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7pPr>
      <a:lvl8pPr marL="13499838" indent="-899989" algn="l" defTabSz="3599957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8pPr>
      <a:lvl9pPr marL="15299816" indent="-899989" algn="l" defTabSz="3599957" rtl="0" eaLnBrk="1" latinLnBrk="0" hangingPunct="1">
        <a:lnSpc>
          <a:spcPct val="90000"/>
        </a:lnSpc>
        <a:spcBef>
          <a:spcPts val="1968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599957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1pPr>
      <a:lvl2pPr marL="1799978" algn="l" defTabSz="3599957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2pPr>
      <a:lvl3pPr marL="3599957" algn="l" defTabSz="3599957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3pPr>
      <a:lvl4pPr marL="5399935" algn="l" defTabSz="3599957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4pPr>
      <a:lvl5pPr marL="7199914" algn="l" defTabSz="3599957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5pPr>
      <a:lvl6pPr marL="8999892" algn="l" defTabSz="3599957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6pPr>
      <a:lvl7pPr marL="10799870" algn="l" defTabSz="3599957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7pPr>
      <a:lvl8pPr marL="12599850" algn="l" defTabSz="3599957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8pPr>
      <a:lvl9pPr marL="14399827" algn="l" defTabSz="3599957" rtl="0" eaLnBrk="1" latinLnBrk="0" hangingPunct="1">
        <a:defRPr sz="708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4.png"/><Relationship Id="rId26" Type="http://schemas.openxmlformats.org/officeDocument/2006/relationships/image" Target="../media/image22.png"/><Relationship Id="rId3" Type="http://schemas.openxmlformats.org/officeDocument/2006/relationships/image" Target="../media/image2.png"/><Relationship Id="rId21" Type="http://schemas.openxmlformats.org/officeDocument/2006/relationships/image" Target="../media/image17.png"/><Relationship Id="rId34" Type="http://schemas.openxmlformats.org/officeDocument/2006/relationships/image" Target="../media/image3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3.png"/><Relationship Id="rId25" Type="http://schemas.openxmlformats.org/officeDocument/2006/relationships/image" Target="../media/image21.png"/><Relationship Id="rId33" Type="http://schemas.openxmlformats.org/officeDocument/2006/relationships/image" Target="../media/image29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20" Type="http://schemas.openxmlformats.org/officeDocument/2006/relationships/image" Target="../media/image16.png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0.png"/><Relationship Id="rId32" Type="http://schemas.openxmlformats.org/officeDocument/2006/relationships/image" Target="../media/image28.png"/><Relationship Id="rId37" Type="http://schemas.openxmlformats.org/officeDocument/2006/relationships/image" Target="../media/image33.png"/><Relationship Id="rId5" Type="http://schemas.openxmlformats.org/officeDocument/2006/relationships/image" Target="../media/image4.png"/><Relationship Id="rId15" Type="http://schemas.openxmlformats.org/officeDocument/2006/relationships/image" Target="../media/image8.png"/><Relationship Id="rId23" Type="http://schemas.openxmlformats.org/officeDocument/2006/relationships/image" Target="../media/image19.png"/><Relationship Id="rId28" Type="http://schemas.openxmlformats.org/officeDocument/2006/relationships/image" Target="../media/image24.png"/><Relationship Id="rId36" Type="http://schemas.openxmlformats.org/officeDocument/2006/relationships/image" Target="../media/image32.png"/><Relationship Id="rId19" Type="http://schemas.openxmlformats.org/officeDocument/2006/relationships/image" Target="../media/image15.png"/><Relationship Id="rId31" Type="http://schemas.openxmlformats.org/officeDocument/2006/relationships/image" Target="../media/image27.png"/><Relationship Id="rId4" Type="http://schemas.openxmlformats.org/officeDocument/2006/relationships/image" Target="../media/image3.png"/><Relationship Id="rId14" Type="http://schemas.openxmlformats.org/officeDocument/2006/relationships/image" Target="../media/image7.png"/><Relationship Id="rId22" Type="http://schemas.openxmlformats.org/officeDocument/2006/relationships/image" Target="../media/image18.png"/><Relationship Id="rId27" Type="http://schemas.openxmlformats.org/officeDocument/2006/relationships/image" Target="../media/image23.png"/><Relationship Id="rId30" Type="http://schemas.openxmlformats.org/officeDocument/2006/relationships/image" Target="../media/image26.png"/><Relationship Id="rId35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06FB5FE-3CED-F12A-BCD2-313D63E7A12E}"/>
              </a:ext>
            </a:extLst>
          </p:cNvPr>
          <p:cNvSpPr/>
          <p:nvPr/>
        </p:nvSpPr>
        <p:spPr>
          <a:xfrm>
            <a:off x="0" y="1"/>
            <a:ext cx="35999738" cy="5018108"/>
          </a:xfrm>
          <a:prstGeom prst="rect">
            <a:avLst/>
          </a:prstGeom>
          <a:solidFill>
            <a:srgbClr val="FC7A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0" rtlCol="0" anchor="t"/>
          <a:lstStyle/>
          <a:p>
            <a:pPr algn="ctr"/>
            <a:r>
              <a:rPr lang="en-US" sz="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9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  <a:r>
              <a:rPr lang="en-US" sz="9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a flip-chip architecture </a:t>
            </a:r>
          </a:p>
          <a:p>
            <a:pPr algn="ctr"/>
            <a:r>
              <a:rPr lang="en-US" sz="9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superconducting quantum processor</a:t>
            </a:r>
            <a:endParaRPr lang="en-US" sz="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FEEAD19A-1998-A49B-D00D-1C7838F5BC32}"/>
              </a:ext>
            </a:extLst>
          </p:cNvPr>
          <p:cNvSpPr/>
          <p:nvPr/>
        </p:nvSpPr>
        <p:spPr>
          <a:xfrm>
            <a:off x="102591" y="22622113"/>
            <a:ext cx="17373600" cy="13133933"/>
          </a:xfrm>
          <a:prstGeom prst="roundRect">
            <a:avLst>
              <a:gd name="adj" fmla="val 252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F87DB782-8076-6CCE-89F1-211E4338181E}"/>
              </a:ext>
            </a:extLst>
          </p:cNvPr>
          <p:cNvGrpSpPr/>
          <p:nvPr/>
        </p:nvGrpSpPr>
        <p:grpSpPr>
          <a:xfrm>
            <a:off x="182761" y="27497582"/>
            <a:ext cx="16807580" cy="8151124"/>
            <a:chOff x="125565" y="21154471"/>
            <a:chExt cx="16807580" cy="8151124"/>
          </a:xfrm>
        </p:grpSpPr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C02AF090-DF30-A06E-D5F2-ECFA9CDC8BF2}"/>
                </a:ext>
              </a:extLst>
            </p:cNvPr>
            <p:cNvGrpSpPr/>
            <p:nvPr/>
          </p:nvGrpSpPr>
          <p:grpSpPr>
            <a:xfrm>
              <a:off x="14699010" y="24383534"/>
              <a:ext cx="2202127" cy="994113"/>
              <a:chOff x="11084291" y="23623812"/>
              <a:chExt cx="2147188" cy="864727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1D8B7E72-8333-F69C-1EEB-42DE5197741B}"/>
                  </a:ext>
                </a:extLst>
              </p:cNvPr>
              <p:cNvGrpSpPr/>
              <p:nvPr/>
            </p:nvGrpSpPr>
            <p:grpSpPr>
              <a:xfrm>
                <a:off x="11084291" y="23623812"/>
                <a:ext cx="2147188" cy="864727"/>
                <a:chOff x="345242" y="1928737"/>
                <a:chExt cx="1969279" cy="809792"/>
              </a:xfrm>
            </p:grpSpPr>
            <p:sp>
              <p:nvSpPr>
                <p:cNvPr id="126" name="직사각형 125">
                  <a:extLst>
                    <a:ext uri="{FF2B5EF4-FFF2-40B4-BE49-F238E27FC236}">
                      <a16:creationId xmlns:a16="http://schemas.microsoft.com/office/drawing/2014/main" id="{D5839012-AC37-AE05-85EB-8CDC6CF79EC0}"/>
                    </a:ext>
                  </a:extLst>
                </p:cNvPr>
                <p:cNvSpPr/>
                <p:nvPr/>
              </p:nvSpPr>
              <p:spPr>
                <a:xfrm>
                  <a:off x="1513735" y="1928737"/>
                  <a:ext cx="800786" cy="122454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7" name="직사각형 126">
                  <a:extLst>
                    <a:ext uri="{FF2B5EF4-FFF2-40B4-BE49-F238E27FC236}">
                      <a16:creationId xmlns:a16="http://schemas.microsoft.com/office/drawing/2014/main" id="{FE92B499-FE39-39FE-9C5D-32844F5BB07E}"/>
                    </a:ext>
                  </a:extLst>
                </p:cNvPr>
                <p:cNvSpPr/>
                <p:nvPr/>
              </p:nvSpPr>
              <p:spPr>
                <a:xfrm>
                  <a:off x="345242" y="2034800"/>
                  <a:ext cx="1940859" cy="703729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CPW</a:t>
                  </a:r>
                </a:p>
              </p:txBody>
            </p:sp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54BAD0A6-25CE-46F7-149E-55F282C1626E}"/>
                    </a:ext>
                  </a:extLst>
                </p:cNvPr>
                <p:cNvSpPr/>
                <p:nvPr/>
              </p:nvSpPr>
              <p:spPr>
                <a:xfrm>
                  <a:off x="348574" y="1958600"/>
                  <a:ext cx="812671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9" name="직사각형 128">
                  <a:extLst>
                    <a:ext uri="{FF2B5EF4-FFF2-40B4-BE49-F238E27FC236}">
                      <a16:creationId xmlns:a16="http://schemas.microsoft.com/office/drawing/2014/main" id="{A7D8E119-17C8-3C9D-D3F5-19D24D7AFBE5}"/>
                    </a:ext>
                  </a:extLst>
                </p:cNvPr>
                <p:cNvSpPr/>
                <p:nvPr/>
              </p:nvSpPr>
              <p:spPr>
                <a:xfrm>
                  <a:off x="1245805" y="1958600"/>
                  <a:ext cx="151615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63C7CD8B-CEE9-4D57-F44D-842FB5818A0B}"/>
                  </a:ext>
                </a:extLst>
              </p:cNvPr>
              <p:cNvSpPr/>
              <p:nvPr/>
            </p:nvSpPr>
            <p:spPr>
              <a:xfrm>
                <a:off x="11968606" y="23623812"/>
                <a:ext cx="57904" cy="98621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E05F49CD-ADC6-A77B-499F-B9FB7C99031E}"/>
                  </a:ext>
                </a:extLst>
              </p:cNvPr>
              <p:cNvSpPr/>
              <p:nvPr/>
            </p:nvSpPr>
            <p:spPr>
              <a:xfrm>
                <a:off x="12239445" y="23639758"/>
                <a:ext cx="95833" cy="81369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AB7E4189-C409-68C7-041D-5E4606EF53B6}"/>
                </a:ext>
              </a:extLst>
            </p:cNvPr>
            <p:cNvGrpSpPr/>
            <p:nvPr/>
          </p:nvGrpSpPr>
          <p:grpSpPr>
            <a:xfrm>
              <a:off x="14721069" y="27865983"/>
              <a:ext cx="2212076" cy="1439612"/>
              <a:chOff x="11165287" y="26379110"/>
              <a:chExt cx="2140257" cy="1126779"/>
            </a:xfrm>
          </p:grpSpPr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AC4B843C-558B-AE63-5E17-8E39A1DDF30E}"/>
                  </a:ext>
                </a:extLst>
              </p:cNvPr>
              <p:cNvSpPr/>
              <p:nvPr/>
            </p:nvSpPr>
            <p:spPr>
              <a:xfrm>
                <a:off x="11165287" y="26559537"/>
                <a:ext cx="2133118" cy="194884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E40B3E88-41AE-B739-B842-BB988920825D}"/>
                  </a:ext>
                </a:extLst>
              </p:cNvPr>
              <p:cNvGrpSpPr/>
              <p:nvPr/>
            </p:nvGrpSpPr>
            <p:grpSpPr>
              <a:xfrm>
                <a:off x="11188700" y="26379110"/>
                <a:ext cx="2116844" cy="1126779"/>
                <a:chOff x="4717672" y="1535603"/>
                <a:chExt cx="1941449" cy="1055197"/>
              </a:xfrm>
            </p:grpSpPr>
            <p:grpSp>
              <p:nvGrpSpPr>
                <p:cNvPr id="134" name="그룹 133">
                  <a:extLst>
                    <a:ext uri="{FF2B5EF4-FFF2-40B4-BE49-F238E27FC236}">
                      <a16:creationId xmlns:a16="http://schemas.microsoft.com/office/drawing/2014/main" id="{6BE3FBD9-A1A3-BB15-A3A3-32A93F4D11E1}"/>
                    </a:ext>
                  </a:extLst>
                </p:cNvPr>
                <p:cNvGrpSpPr/>
                <p:nvPr/>
              </p:nvGrpSpPr>
              <p:grpSpPr>
                <a:xfrm>
                  <a:off x="4718261" y="1810871"/>
                  <a:ext cx="1940860" cy="779929"/>
                  <a:chOff x="941293" y="1810871"/>
                  <a:chExt cx="1940860" cy="779929"/>
                </a:xfrm>
              </p:grpSpPr>
              <p:sp>
                <p:nvSpPr>
                  <p:cNvPr id="136" name="직사각형 135">
                    <a:extLst>
                      <a:ext uri="{FF2B5EF4-FFF2-40B4-BE49-F238E27FC236}">
                        <a16:creationId xmlns:a16="http://schemas.microsoft.com/office/drawing/2014/main" id="{7457100C-28AF-BD7C-D136-49C5DD76F6D4}"/>
                      </a:ext>
                    </a:extLst>
                  </p:cNvPr>
                  <p:cNvSpPr/>
                  <p:nvPr/>
                </p:nvSpPr>
                <p:spPr>
                  <a:xfrm>
                    <a:off x="941294" y="1887071"/>
                    <a:ext cx="1940859" cy="703729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CPW</a:t>
                    </a:r>
                  </a:p>
                </p:txBody>
              </p:sp>
              <p:sp>
                <p:nvSpPr>
                  <p:cNvPr id="137" name="직사각형 136">
                    <a:extLst>
                      <a:ext uri="{FF2B5EF4-FFF2-40B4-BE49-F238E27FC236}">
                        <a16:creationId xmlns:a16="http://schemas.microsoft.com/office/drawing/2014/main" id="{E4BF836E-60F9-F135-997D-681D969B6E2E}"/>
                      </a:ext>
                    </a:extLst>
                  </p:cNvPr>
                  <p:cNvSpPr/>
                  <p:nvPr/>
                </p:nvSpPr>
                <p:spPr>
                  <a:xfrm>
                    <a:off x="941293" y="1810871"/>
                    <a:ext cx="812671" cy="7620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8" name="직사각형 137">
                    <a:extLst>
                      <a:ext uri="{FF2B5EF4-FFF2-40B4-BE49-F238E27FC236}">
                        <a16:creationId xmlns:a16="http://schemas.microsoft.com/office/drawing/2014/main" id="{FE0C424A-E357-2B57-62EC-38456BF27E1F}"/>
                      </a:ext>
                    </a:extLst>
                  </p:cNvPr>
                  <p:cNvSpPr/>
                  <p:nvPr/>
                </p:nvSpPr>
                <p:spPr>
                  <a:xfrm>
                    <a:off x="1841859" y="1810871"/>
                    <a:ext cx="151615" cy="7620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9" name="직사각형 138">
                    <a:extLst>
                      <a:ext uri="{FF2B5EF4-FFF2-40B4-BE49-F238E27FC236}">
                        <a16:creationId xmlns:a16="http://schemas.microsoft.com/office/drawing/2014/main" id="{C396CC1F-39D9-2389-4725-0392860B7801}"/>
                      </a:ext>
                    </a:extLst>
                  </p:cNvPr>
                  <p:cNvSpPr/>
                  <p:nvPr/>
                </p:nvSpPr>
                <p:spPr>
                  <a:xfrm>
                    <a:off x="2081367" y="1810871"/>
                    <a:ext cx="800786" cy="7620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35" name="직사각형 134">
                  <a:extLst>
                    <a:ext uri="{FF2B5EF4-FFF2-40B4-BE49-F238E27FC236}">
                      <a16:creationId xmlns:a16="http://schemas.microsoft.com/office/drawing/2014/main" id="{D713B019-A969-5BB8-435A-266A288EA889}"/>
                    </a:ext>
                  </a:extLst>
                </p:cNvPr>
                <p:cNvSpPr/>
                <p:nvPr/>
              </p:nvSpPr>
              <p:spPr>
                <a:xfrm>
                  <a:off x="4717672" y="1535603"/>
                  <a:ext cx="1940859" cy="16896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 err="1">
                      <a:solidFill>
                        <a:schemeClr val="bg1"/>
                      </a:solidFill>
                    </a:rPr>
                    <a:t>Qchip</a:t>
                  </a:r>
                  <a:r>
                    <a:rPr lang="en-US" sz="1400" b="1" dirty="0">
                      <a:solidFill>
                        <a:schemeClr val="bg1"/>
                      </a:solidFill>
                    </a:rPr>
                    <a:t> ground</a:t>
                  </a:r>
                </a:p>
              </p:txBody>
            </p:sp>
          </p:grpSp>
        </p:grpSp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06BDF545-FEE9-4892-CEAC-C5E67B4FE339}"/>
                </a:ext>
              </a:extLst>
            </p:cNvPr>
            <p:cNvGrpSpPr/>
            <p:nvPr/>
          </p:nvGrpSpPr>
          <p:grpSpPr>
            <a:xfrm>
              <a:off x="125565" y="25405288"/>
              <a:ext cx="14408097" cy="3855618"/>
              <a:chOff x="252635" y="24393110"/>
              <a:chExt cx="10515077" cy="2831745"/>
            </a:xfrm>
          </p:grpSpPr>
          <p:pic>
            <p:nvPicPr>
              <p:cNvPr id="120" name="그림 119">
                <a:extLst>
                  <a:ext uri="{FF2B5EF4-FFF2-40B4-BE49-F238E27FC236}">
                    <a16:creationId xmlns:a16="http://schemas.microsoft.com/office/drawing/2014/main" id="{1836FF50-881E-9A53-F7BE-57629E929B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74524" y="24393111"/>
                <a:ext cx="2980597" cy="2823421"/>
              </a:xfrm>
              <a:prstGeom prst="rect">
                <a:avLst/>
              </a:prstGeom>
            </p:spPr>
          </p:pic>
          <p:pic>
            <p:nvPicPr>
              <p:cNvPr id="121" name="그림 120">
                <a:extLst>
                  <a:ext uri="{FF2B5EF4-FFF2-40B4-BE49-F238E27FC236}">
                    <a16:creationId xmlns:a16="http://schemas.microsoft.com/office/drawing/2014/main" id="{F905D27A-E41D-8085-2143-04CFAC1A64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2635" y="24401433"/>
                <a:ext cx="4075860" cy="2823422"/>
              </a:xfrm>
              <a:prstGeom prst="rect">
                <a:avLst/>
              </a:prstGeom>
            </p:spPr>
          </p:pic>
          <p:cxnSp>
            <p:nvCxnSpPr>
              <p:cNvPr id="123" name="직선 화살표 연결선 122">
                <a:extLst>
                  <a:ext uri="{FF2B5EF4-FFF2-40B4-BE49-F238E27FC236}">
                    <a16:creationId xmlns:a16="http://schemas.microsoft.com/office/drawing/2014/main" id="{198E4B53-A5F2-9F66-1D24-0F7F2B5C2D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44067" y="24868060"/>
                <a:ext cx="4289896" cy="130190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0" name="그림 139">
                <a:extLst>
                  <a:ext uri="{FF2B5EF4-FFF2-40B4-BE49-F238E27FC236}">
                    <a16:creationId xmlns:a16="http://schemas.microsoft.com/office/drawing/2014/main" id="{8A3D46C4-C6EC-7B57-4059-767C9D2D14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55122" y="24393110"/>
                <a:ext cx="3412590" cy="2817727"/>
              </a:xfrm>
              <a:prstGeom prst="rect">
                <a:avLst/>
              </a:prstGeom>
            </p:spPr>
          </p:pic>
        </p:grp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01E1D18C-2535-1564-6CCA-9BB60037BF90}"/>
                </a:ext>
              </a:extLst>
            </p:cNvPr>
            <p:cNvGrpSpPr/>
            <p:nvPr/>
          </p:nvGrpSpPr>
          <p:grpSpPr>
            <a:xfrm>
              <a:off x="125565" y="21154471"/>
              <a:ext cx="14408094" cy="4178864"/>
              <a:chOff x="272785" y="21408988"/>
              <a:chExt cx="10540910" cy="3105768"/>
            </a:xfrm>
          </p:grpSpPr>
          <p:pic>
            <p:nvPicPr>
              <p:cNvPr id="272" name="그림 271">
                <a:extLst>
                  <a:ext uri="{FF2B5EF4-FFF2-40B4-BE49-F238E27FC236}">
                    <a16:creationId xmlns:a16="http://schemas.microsoft.com/office/drawing/2014/main" id="{CED105C8-FCEB-E364-BD08-C3E8CD799C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13095"/>
              <a:stretch/>
            </p:blipFill>
            <p:spPr>
              <a:xfrm>
                <a:off x="4391555" y="21408989"/>
                <a:ext cx="3128930" cy="3105765"/>
              </a:xfrm>
              <a:prstGeom prst="rect">
                <a:avLst/>
              </a:prstGeom>
            </p:spPr>
          </p:pic>
          <p:pic>
            <p:nvPicPr>
              <p:cNvPr id="273" name="그림 272">
                <a:extLst>
                  <a:ext uri="{FF2B5EF4-FFF2-40B4-BE49-F238E27FC236}">
                    <a16:creationId xmlns:a16="http://schemas.microsoft.com/office/drawing/2014/main" id="{3707F9AE-3EAD-5A59-1CEA-37610AF159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2785" y="21408988"/>
                <a:ext cx="4065249" cy="3105764"/>
              </a:xfrm>
              <a:prstGeom prst="rect">
                <a:avLst/>
              </a:prstGeom>
            </p:spPr>
          </p:pic>
          <p:cxnSp>
            <p:nvCxnSpPr>
              <p:cNvPr id="274" name="직선 화살표 연결선 273">
                <a:extLst>
                  <a:ext uri="{FF2B5EF4-FFF2-40B4-BE49-F238E27FC236}">
                    <a16:creationId xmlns:a16="http://schemas.microsoft.com/office/drawing/2014/main" id="{F914F07D-F2BA-2F4B-7C2D-10E32B7C63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6010" y="21793676"/>
                <a:ext cx="4543303" cy="1536443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5" name="그림 274">
                <a:extLst>
                  <a:ext uri="{FF2B5EF4-FFF2-40B4-BE49-F238E27FC236}">
                    <a16:creationId xmlns:a16="http://schemas.microsoft.com/office/drawing/2014/main" id="{00F3963C-E716-B565-A89E-F55D7C8F91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01105" y="21408992"/>
                <a:ext cx="3412590" cy="3105764"/>
              </a:xfrm>
              <a:prstGeom prst="rect">
                <a:avLst/>
              </a:prstGeom>
            </p:spPr>
          </p:pic>
        </p:grp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90E4227F-D707-1358-886E-68536B2FA6AF}"/>
              </a:ext>
            </a:extLst>
          </p:cNvPr>
          <p:cNvSpPr txBox="1"/>
          <p:nvPr/>
        </p:nvSpPr>
        <p:spPr>
          <a:xfrm>
            <a:off x="125746" y="26842894"/>
            <a:ext cx="155392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Planar chip 2D resonator </a:t>
            </a:r>
            <a:r>
              <a:rPr lang="en-US" sz="4400" b="1" dirty="0">
                <a:sym typeface="Wingdings" panose="05000000000000000000" pitchFamily="2" charset="2"/>
              </a:rPr>
              <a:t> </a:t>
            </a:r>
            <a:r>
              <a:rPr lang="en-US" sz="4400" b="1" dirty="0"/>
              <a:t>Flip chip 3D resonator</a:t>
            </a:r>
          </a:p>
          <a:p>
            <a:endParaRPr lang="en-US" sz="4400" b="1" dirty="0"/>
          </a:p>
        </p:txBody>
      </p: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B2446603-18B9-0985-B1F6-F980642D0B52}"/>
              </a:ext>
            </a:extLst>
          </p:cNvPr>
          <p:cNvSpPr/>
          <p:nvPr/>
        </p:nvSpPr>
        <p:spPr>
          <a:xfrm>
            <a:off x="6306678" y="14502794"/>
            <a:ext cx="5181600" cy="525670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/>
              <a:t>Simulation Condition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7D9AA2B1-A785-44EB-A271-92398E9B2D66}"/>
              </a:ext>
            </a:extLst>
          </p:cNvPr>
          <p:cNvSpPr txBox="1"/>
          <p:nvPr/>
        </p:nvSpPr>
        <p:spPr>
          <a:xfrm>
            <a:off x="198599" y="22742542"/>
            <a:ext cx="9653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Distance dependence of parameters</a:t>
            </a:r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A48B565C-71BB-7FC6-DF2A-C5369E6D6983}"/>
              </a:ext>
            </a:extLst>
          </p:cNvPr>
          <p:cNvGrpSpPr/>
          <p:nvPr/>
        </p:nvGrpSpPr>
        <p:grpSpPr>
          <a:xfrm>
            <a:off x="206978" y="23603470"/>
            <a:ext cx="5495741" cy="3235622"/>
            <a:chOff x="20575" y="17260359"/>
            <a:chExt cx="5495741" cy="3235622"/>
          </a:xfrm>
        </p:grpSpPr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7F9E746D-A9EF-1A80-12BD-0A71C2C85094}"/>
                </a:ext>
              </a:extLst>
            </p:cNvPr>
            <p:cNvGrpSpPr/>
            <p:nvPr/>
          </p:nvGrpSpPr>
          <p:grpSpPr>
            <a:xfrm>
              <a:off x="290504" y="17443332"/>
              <a:ext cx="5199623" cy="2640603"/>
              <a:chOff x="130513" y="16613378"/>
              <a:chExt cx="6344566" cy="2847818"/>
            </a:xfrm>
          </p:grpSpPr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B6E23F14-7AFA-1222-9F66-6E95EB208671}"/>
                  </a:ext>
                </a:extLst>
              </p:cNvPr>
              <p:cNvGrpSpPr/>
              <p:nvPr/>
            </p:nvGrpSpPr>
            <p:grpSpPr>
              <a:xfrm>
                <a:off x="130513" y="18312622"/>
                <a:ext cx="6047328" cy="1148574"/>
                <a:chOff x="130513" y="18312622"/>
                <a:chExt cx="6047328" cy="1148574"/>
              </a:xfrm>
            </p:grpSpPr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C1FECFF6-0DD8-C180-B0B1-5ECC6C3D96EF}"/>
                    </a:ext>
                  </a:extLst>
                </p:cNvPr>
                <p:cNvGrpSpPr/>
                <p:nvPr/>
              </p:nvGrpSpPr>
              <p:grpSpPr>
                <a:xfrm>
                  <a:off x="150098" y="18681267"/>
                  <a:ext cx="1940859" cy="779929"/>
                  <a:chOff x="941294" y="1810871"/>
                  <a:chExt cx="1940859" cy="779929"/>
                </a:xfrm>
              </p:grpSpPr>
              <p:sp>
                <p:nvSpPr>
                  <p:cNvPr id="78" name="직사각형 77">
                    <a:extLst>
                      <a:ext uri="{FF2B5EF4-FFF2-40B4-BE49-F238E27FC236}">
                        <a16:creationId xmlns:a16="http://schemas.microsoft.com/office/drawing/2014/main" id="{99B34163-80FD-697F-D225-4563B1FFBEE0}"/>
                      </a:ext>
                    </a:extLst>
                  </p:cNvPr>
                  <p:cNvSpPr/>
                  <p:nvPr/>
                </p:nvSpPr>
                <p:spPr>
                  <a:xfrm>
                    <a:off x="941294" y="1887071"/>
                    <a:ext cx="1940859" cy="703729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qubit</a:t>
                    </a:r>
                  </a:p>
                </p:txBody>
              </p:sp>
              <p:sp>
                <p:nvSpPr>
                  <p:cNvPr id="79" name="직사각형 78">
                    <a:extLst>
                      <a:ext uri="{FF2B5EF4-FFF2-40B4-BE49-F238E27FC236}">
                        <a16:creationId xmlns:a16="http://schemas.microsoft.com/office/drawing/2014/main" id="{18363FC4-66EF-732A-6914-F60044530CCB}"/>
                      </a:ext>
                    </a:extLst>
                  </p:cNvPr>
                  <p:cNvSpPr/>
                  <p:nvPr/>
                </p:nvSpPr>
                <p:spPr>
                  <a:xfrm>
                    <a:off x="941294" y="1810871"/>
                    <a:ext cx="412376" cy="7620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" name="직사각형 79">
                    <a:extLst>
                      <a:ext uri="{FF2B5EF4-FFF2-40B4-BE49-F238E27FC236}">
                        <a16:creationId xmlns:a16="http://schemas.microsoft.com/office/drawing/2014/main" id="{2F67F062-3D73-D2AF-0CEC-37783EBBE659}"/>
                      </a:ext>
                    </a:extLst>
                  </p:cNvPr>
                  <p:cNvSpPr/>
                  <p:nvPr/>
                </p:nvSpPr>
                <p:spPr>
                  <a:xfrm>
                    <a:off x="1434421" y="1810871"/>
                    <a:ext cx="949187" cy="7620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" name="직사각형 80">
                    <a:extLst>
                      <a:ext uri="{FF2B5EF4-FFF2-40B4-BE49-F238E27FC236}">
                        <a16:creationId xmlns:a16="http://schemas.microsoft.com/office/drawing/2014/main" id="{4C646BCE-6D79-0D21-0360-14872C5C5AAF}"/>
                      </a:ext>
                    </a:extLst>
                  </p:cNvPr>
                  <p:cNvSpPr/>
                  <p:nvPr/>
                </p:nvSpPr>
                <p:spPr>
                  <a:xfrm>
                    <a:off x="2469777" y="1810871"/>
                    <a:ext cx="412376" cy="7620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9B7C4420-04DE-1181-B9E2-3E57473D2370}"/>
                    </a:ext>
                  </a:extLst>
                </p:cNvPr>
                <p:cNvSpPr/>
                <p:nvPr/>
              </p:nvSpPr>
              <p:spPr>
                <a:xfrm>
                  <a:off x="130513" y="18462984"/>
                  <a:ext cx="1960444" cy="16896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err="1">
                      <a:solidFill>
                        <a:schemeClr val="bg1"/>
                      </a:solidFill>
                    </a:rPr>
                    <a:t>Qchip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ground</a:t>
                  </a:r>
                </a:p>
              </p:txBody>
            </p:sp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id="{6DE1B6C6-4EC5-0E39-B9EC-F495B7189010}"/>
                    </a:ext>
                  </a:extLst>
                </p:cNvPr>
                <p:cNvGrpSpPr/>
                <p:nvPr/>
              </p:nvGrpSpPr>
              <p:grpSpPr>
                <a:xfrm>
                  <a:off x="2218022" y="18681267"/>
                  <a:ext cx="1940859" cy="779929"/>
                  <a:chOff x="941294" y="1810871"/>
                  <a:chExt cx="1940859" cy="779929"/>
                </a:xfrm>
              </p:grpSpPr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C05F836E-0BDE-D3C7-F427-DE424205184A}"/>
                      </a:ext>
                    </a:extLst>
                  </p:cNvPr>
                  <p:cNvSpPr/>
                  <p:nvPr/>
                </p:nvSpPr>
                <p:spPr>
                  <a:xfrm>
                    <a:off x="941294" y="1887071"/>
                    <a:ext cx="1940859" cy="703729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qubit</a:t>
                    </a:r>
                  </a:p>
                </p:txBody>
              </p:sp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id="{A0D55908-C6E9-7B47-1A90-B8A52D27CE96}"/>
                      </a:ext>
                    </a:extLst>
                  </p:cNvPr>
                  <p:cNvSpPr/>
                  <p:nvPr/>
                </p:nvSpPr>
                <p:spPr>
                  <a:xfrm>
                    <a:off x="941294" y="1810871"/>
                    <a:ext cx="412376" cy="7620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" name="직사각형 87">
                    <a:extLst>
                      <a:ext uri="{FF2B5EF4-FFF2-40B4-BE49-F238E27FC236}">
                        <a16:creationId xmlns:a16="http://schemas.microsoft.com/office/drawing/2014/main" id="{5CC3C320-EA39-B8C3-4C89-D0AEA6C19CB7}"/>
                      </a:ext>
                    </a:extLst>
                  </p:cNvPr>
                  <p:cNvSpPr/>
                  <p:nvPr/>
                </p:nvSpPr>
                <p:spPr>
                  <a:xfrm>
                    <a:off x="1434421" y="1810871"/>
                    <a:ext cx="949187" cy="7620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" name="직사각형 88">
                    <a:extLst>
                      <a:ext uri="{FF2B5EF4-FFF2-40B4-BE49-F238E27FC236}">
                        <a16:creationId xmlns:a16="http://schemas.microsoft.com/office/drawing/2014/main" id="{9967E60D-5B35-C06A-2BC3-1094C99AEAD6}"/>
                      </a:ext>
                    </a:extLst>
                  </p:cNvPr>
                  <p:cNvSpPr/>
                  <p:nvPr/>
                </p:nvSpPr>
                <p:spPr>
                  <a:xfrm>
                    <a:off x="2469777" y="1810871"/>
                    <a:ext cx="412376" cy="7620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5205C6D1-4488-600F-F135-A2D6E4669DB1}"/>
                    </a:ext>
                  </a:extLst>
                </p:cNvPr>
                <p:cNvSpPr/>
                <p:nvPr/>
              </p:nvSpPr>
              <p:spPr>
                <a:xfrm>
                  <a:off x="2198437" y="18384266"/>
                  <a:ext cx="1960444" cy="16896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err="1">
                      <a:solidFill>
                        <a:schemeClr val="bg1"/>
                      </a:solidFill>
                    </a:rPr>
                    <a:t>Qchip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ground</a:t>
                  </a:r>
                </a:p>
              </p:txBody>
            </p:sp>
            <p:grpSp>
              <p:nvGrpSpPr>
                <p:cNvPr id="90" name="그룹 89">
                  <a:extLst>
                    <a:ext uri="{FF2B5EF4-FFF2-40B4-BE49-F238E27FC236}">
                      <a16:creationId xmlns:a16="http://schemas.microsoft.com/office/drawing/2014/main" id="{6422946C-AB6C-B063-8B14-EC9C7761637E}"/>
                    </a:ext>
                  </a:extLst>
                </p:cNvPr>
                <p:cNvGrpSpPr/>
                <p:nvPr/>
              </p:nvGrpSpPr>
              <p:grpSpPr>
                <a:xfrm>
                  <a:off x="4236982" y="18681267"/>
                  <a:ext cx="1940859" cy="779929"/>
                  <a:chOff x="941294" y="1810871"/>
                  <a:chExt cx="1940859" cy="779929"/>
                </a:xfrm>
              </p:grpSpPr>
              <p:sp>
                <p:nvSpPr>
                  <p:cNvPr id="91" name="직사각형 90">
                    <a:extLst>
                      <a:ext uri="{FF2B5EF4-FFF2-40B4-BE49-F238E27FC236}">
                        <a16:creationId xmlns:a16="http://schemas.microsoft.com/office/drawing/2014/main" id="{DB3D5BB4-B45A-BA84-ECA2-4BAF2C21B887}"/>
                      </a:ext>
                    </a:extLst>
                  </p:cNvPr>
                  <p:cNvSpPr/>
                  <p:nvPr/>
                </p:nvSpPr>
                <p:spPr>
                  <a:xfrm>
                    <a:off x="941294" y="1887071"/>
                    <a:ext cx="1940859" cy="703729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qubit</a:t>
                    </a:r>
                  </a:p>
                </p:txBody>
              </p:sp>
              <p:sp>
                <p:nvSpPr>
                  <p:cNvPr id="92" name="직사각형 91">
                    <a:extLst>
                      <a:ext uri="{FF2B5EF4-FFF2-40B4-BE49-F238E27FC236}">
                        <a16:creationId xmlns:a16="http://schemas.microsoft.com/office/drawing/2014/main" id="{AA296FB6-C6AC-63CA-7F45-E860EBB94FD1}"/>
                      </a:ext>
                    </a:extLst>
                  </p:cNvPr>
                  <p:cNvSpPr/>
                  <p:nvPr/>
                </p:nvSpPr>
                <p:spPr>
                  <a:xfrm>
                    <a:off x="941294" y="1810871"/>
                    <a:ext cx="412376" cy="7620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" name="직사각형 92">
                    <a:extLst>
                      <a:ext uri="{FF2B5EF4-FFF2-40B4-BE49-F238E27FC236}">
                        <a16:creationId xmlns:a16="http://schemas.microsoft.com/office/drawing/2014/main" id="{A5FEF56D-2E9F-DACA-B16C-0027FF1B19E1}"/>
                      </a:ext>
                    </a:extLst>
                  </p:cNvPr>
                  <p:cNvSpPr/>
                  <p:nvPr/>
                </p:nvSpPr>
                <p:spPr>
                  <a:xfrm>
                    <a:off x="1434421" y="1810871"/>
                    <a:ext cx="949187" cy="7620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" name="직사각형 93">
                    <a:extLst>
                      <a:ext uri="{FF2B5EF4-FFF2-40B4-BE49-F238E27FC236}">
                        <a16:creationId xmlns:a16="http://schemas.microsoft.com/office/drawing/2014/main" id="{6DA45390-50E5-7399-51E3-DC9BEA617CDA}"/>
                      </a:ext>
                    </a:extLst>
                  </p:cNvPr>
                  <p:cNvSpPr/>
                  <p:nvPr/>
                </p:nvSpPr>
                <p:spPr>
                  <a:xfrm>
                    <a:off x="2469777" y="1810871"/>
                    <a:ext cx="412376" cy="7620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85E81D69-84F5-7F6C-43ED-4D00EBC3713A}"/>
                    </a:ext>
                  </a:extLst>
                </p:cNvPr>
                <p:cNvSpPr/>
                <p:nvPr/>
              </p:nvSpPr>
              <p:spPr>
                <a:xfrm>
                  <a:off x="4207605" y="18312622"/>
                  <a:ext cx="1960444" cy="16896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err="1">
                      <a:solidFill>
                        <a:schemeClr val="bg1"/>
                      </a:solidFill>
                    </a:rPr>
                    <a:t>Qchip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ground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7151E437-A16E-5226-834B-A0E02A0A2037}"/>
                      </a:ext>
                    </a:extLst>
                  </p:cNvPr>
                  <p:cNvSpPr txBox="1"/>
                  <p:nvPr/>
                </p:nvSpPr>
                <p:spPr>
                  <a:xfrm>
                    <a:off x="130513" y="16613378"/>
                    <a:ext cx="6344566" cy="19765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10000"/>
                      </a:lnSpc>
                    </a:pPr>
                    <a:r>
                      <a:rPr lang="en-US" sz="2800" dirty="0"/>
                      <a:t>Flip chip qubit : </a:t>
                    </a:r>
                    <a14:m>
                      <m:oMath xmlns:m="http://schemas.openxmlformats.org/officeDocument/2006/math"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∝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𝑞𝑢𝑏𝑖𝑡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a14:m>
                    <a:endParaRPr lang="en-US" sz="2800" dirty="0"/>
                  </a:p>
                  <a:p>
                    <a:pPr marL="342897" indent="-342897">
                      <a:lnSpc>
                        <a:spcPct val="110000"/>
                      </a:lnSpc>
                      <a:buFont typeface="Wingdings" panose="05000000000000000000" pitchFamily="2" charset="2"/>
                      <a:buChar char="ü"/>
                    </a:pPr>
                    <a:r>
                      <a:rPr lang="en-US" sz="2400" u="sng" dirty="0"/>
                      <a:t>Capacitive</a:t>
                    </a:r>
                    <a:r>
                      <a:rPr lang="en-US" sz="2400" dirty="0"/>
                      <a:t> effect takes over</a:t>
                    </a:r>
                  </a:p>
                  <a:p>
                    <a:pPr marL="342897" indent="-342897">
                      <a:lnSpc>
                        <a:spcPct val="110000"/>
                      </a:lnSpc>
                      <a:buFont typeface="Wingdings" panose="05000000000000000000" pitchFamily="2" charset="2"/>
                      <a:buChar char="ü"/>
                    </a:pPr>
                    <a:r>
                      <a:rPr lang="en-US" sz="2400" dirty="0"/>
                      <a:t>d</a:t>
                    </a:r>
                    <a14:m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↑</m:t>
                        </m:r>
                      </m:oMath>
                    </a14:m>
                    <a:r>
                      <a:rPr lang="en-US" sz="2400" dirty="0">
                        <a:sym typeface="Wingdings" panose="05000000000000000000" pitchFamily="2" charset="2"/>
                      </a:rPr>
                      <a:t></a:t>
                    </a:r>
                    <a:r>
                      <a:rPr lang="en-US" sz="2400" dirty="0"/>
                      <a:t> C</a:t>
                    </a:r>
                    <a14:m>
                      <m:oMath xmlns:m="http://schemas.openxmlformats.org/officeDocument/2006/math"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↓</m:t>
                        </m:r>
                      </m:oMath>
                    </a14:m>
                    <a:r>
                      <a:rPr lang="en-US" sz="2400" dirty="0"/>
                      <a:t> </a:t>
                    </a:r>
                    <a:r>
                      <a:rPr lang="en-US" sz="2400" dirty="0">
                        <a:sym typeface="Wingdings" panose="05000000000000000000" pitchFamily="2" charset="2"/>
                      </a:rPr>
                      <a:t> </a:t>
                    </a:r>
                    <a:r>
                      <a:rPr lang="en-US" sz="2400" dirty="0"/>
                      <a:t>Ec </a:t>
                    </a:r>
                    <a14:m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↑ 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𝑞𝑢𝑏𝑖𝑡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↑</m:t>
                        </m:r>
                      </m:oMath>
                    </a14:m>
                    <a:endParaRPr lang="en-US" sz="2400" dirty="0"/>
                  </a:p>
                  <a:p>
                    <a:pPr>
                      <a:lnSpc>
                        <a:spcPct val="110000"/>
                      </a:lnSpc>
                    </a:pPr>
                    <a:r>
                      <a:rPr lang="en-US" sz="2400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7151E437-A16E-5226-834B-A0E02A0A20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0513" y="16613378"/>
                    <a:ext cx="6344566" cy="197656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345" t="-13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83" name="사각형: 둥근 모서리 182">
              <a:extLst>
                <a:ext uri="{FF2B5EF4-FFF2-40B4-BE49-F238E27FC236}">
                  <a16:creationId xmlns:a16="http://schemas.microsoft.com/office/drawing/2014/main" id="{AC1D6562-FD03-3D78-1731-8CEC2E813F5A}"/>
                </a:ext>
              </a:extLst>
            </p:cNvPr>
            <p:cNvSpPr/>
            <p:nvPr/>
          </p:nvSpPr>
          <p:spPr>
            <a:xfrm>
              <a:off x="20575" y="17260359"/>
              <a:ext cx="5495741" cy="3235622"/>
            </a:xfrm>
            <a:prstGeom prst="roundRect">
              <a:avLst>
                <a:gd name="adj" fmla="val 891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37EA2824-127E-1EE9-0E82-05564716F6E0}"/>
              </a:ext>
            </a:extLst>
          </p:cNvPr>
          <p:cNvGrpSpPr/>
          <p:nvPr/>
        </p:nvGrpSpPr>
        <p:grpSpPr>
          <a:xfrm>
            <a:off x="5910854" y="23617436"/>
            <a:ext cx="5495741" cy="3235622"/>
            <a:chOff x="5383860" y="17254667"/>
            <a:chExt cx="5495741" cy="3235622"/>
          </a:xfrm>
        </p:grpSpPr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17CD591F-6691-E33D-CBFD-4A5219961EE2}"/>
                </a:ext>
              </a:extLst>
            </p:cNvPr>
            <p:cNvGrpSpPr/>
            <p:nvPr/>
          </p:nvGrpSpPr>
          <p:grpSpPr>
            <a:xfrm>
              <a:off x="5734216" y="17443332"/>
              <a:ext cx="4956025" cy="2640603"/>
              <a:chOff x="130513" y="16613378"/>
              <a:chExt cx="6047328" cy="2847818"/>
            </a:xfrm>
          </p:grpSpPr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E5870411-F428-8309-A76B-99B818804177}"/>
                  </a:ext>
                </a:extLst>
              </p:cNvPr>
              <p:cNvGrpSpPr/>
              <p:nvPr/>
            </p:nvGrpSpPr>
            <p:grpSpPr>
              <a:xfrm>
                <a:off x="130513" y="18312622"/>
                <a:ext cx="6047328" cy="1148574"/>
                <a:chOff x="130513" y="18312622"/>
                <a:chExt cx="6047328" cy="1148574"/>
              </a:xfrm>
            </p:grpSpPr>
            <p:grpSp>
              <p:nvGrpSpPr>
                <p:cNvPr id="164" name="그룹 163">
                  <a:extLst>
                    <a:ext uri="{FF2B5EF4-FFF2-40B4-BE49-F238E27FC236}">
                      <a16:creationId xmlns:a16="http://schemas.microsoft.com/office/drawing/2014/main" id="{655F8240-E192-A690-6EA2-1A7AD5F6A463}"/>
                    </a:ext>
                  </a:extLst>
                </p:cNvPr>
                <p:cNvGrpSpPr/>
                <p:nvPr/>
              </p:nvGrpSpPr>
              <p:grpSpPr>
                <a:xfrm>
                  <a:off x="150098" y="18681267"/>
                  <a:ext cx="1940859" cy="779929"/>
                  <a:chOff x="941294" y="1810871"/>
                  <a:chExt cx="1940859" cy="779929"/>
                </a:xfrm>
              </p:grpSpPr>
              <p:sp>
                <p:nvSpPr>
                  <p:cNvPr id="178" name="직사각형 177">
                    <a:extLst>
                      <a:ext uri="{FF2B5EF4-FFF2-40B4-BE49-F238E27FC236}">
                        <a16:creationId xmlns:a16="http://schemas.microsoft.com/office/drawing/2014/main" id="{909FCC2B-C84A-3208-70D7-6D519E0D10F7}"/>
                      </a:ext>
                    </a:extLst>
                  </p:cNvPr>
                  <p:cNvSpPr/>
                  <p:nvPr/>
                </p:nvSpPr>
                <p:spPr>
                  <a:xfrm>
                    <a:off x="941294" y="1887071"/>
                    <a:ext cx="1940859" cy="703729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qubit</a:t>
                    </a:r>
                  </a:p>
                </p:txBody>
              </p:sp>
              <p:sp>
                <p:nvSpPr>
                  <p:cNvPr id="179" name="직사각형 178">
                    <a:extLst>
                      <a:ext uri="{FF2B5EF4-FFF2-40B4-BE49-F238E27FC236}">
                        <a16:creationId xmlns:a16="http://schemas.microsoft.com/office/drawing/2014/main" id="{9145E0B6-25F3-A14B-1A57-5351285DA47A}"/>
                      </a:ext>
                    </a:extLst>
                  </p:cNvPr>
                  <p:cNvSpPr/>
                  <p:nvPr/>
                </p:nvSpPr>
                <p:spPr>
                  <a:xfrm>
                    <a:off x="941294" y="1810871"/>
                    <a:ext cx="412376" cy="7620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0" name="직사각형 179">
                    <a:extLst>
                      <a:ext uri="{FF2B5EF4-FFF2-40B4-BE49-F238E27FC236}">
                        <a16:creationId xmlns:a16="http://schemas.microsoft.com/office/drawing/2014/main" id="{330B7CB8-AD13-280A-8DDD-2CDE8F48F769}"/>
                      </a:ext>
                    </a:extLst>
                  </p:cNvPr>
                  <p:cNvSpPr/>
                  <p:nvPr/>
                </p:nvSpPr>
                <p:spPr>
                  <a:xfrm>
                    <a:off x="1434421" y="1810871"/>
                    <a:ext cx="949187" cy="7620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1" name="직사각형 180">
                    <a:extLst>
                      <a:ext uri="{FF2B5EF4-FFF2-40B4-BE49-F238E27FC236}">
                        <a16:creationId xmlns:a16="http://schemas.microsoft.com/office/drawing/2014/main" id="{22145A2B-A186-BBB2-D3B0-D2843B96ABBC}"/>
                      </a:ext>
                    </a:extLst>
                  </p:cNvPr>
                  <p:cNvSpPr/>
                  <p:nvPr/>
                </p:nvSpPr>
                <p:spPr>
                  <a:xfrm>
                    <a:off x="2469777" y="1810871"/>
                    <a:ext cx="412376" cy="7620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65" name="직사각형 164">
                  <a:extLst>
                    <a:ext uri="{FF2B5EF4-FFF2-40B4-BE49-F238E27FC236}">
                      <a16:creationId xmlns:a16="http://schemas.microsoft.com/office/drawing/2014/main" id="{41AB0BB1-2FB9-8C05-8253-C831696DB827}"/>
                    </a:ext>
                  </a:extLst>
                </p:cNvPr>
                <p:cNvSpPr/>
                <p:nvPr/>
              </p:nvSpPr>
              <p:spPr>
                <a:xfrm>
                  <a:off x="130513" y="18462984"/>
                  <a:ext cx="1960444" cy="16896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err="1">
                      <a:solidFill>
                        <a:schemeClr val="bg1"/>
                      </a:solidFill>
                    </a:rPr>
                    <a:t>Qchip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ground</a:t>
                  </a:r>
                </a:p>
              </p:txBody>
            </p:sp>
            <p:grpSp>
              <p:nvGrpSpPr>
                <p:cNvPr id="166" name="그룹 165">
                  <a:extLst>
                    <a:ext uri="{FF2B5EF4-FFF2-40B4-BE49-F238E27FC236}">
                      <a16:creationId xmlns:a16="http://schemas.microsoft.com/office/drawing/2014/main" id="{79B8EFCA-DBFC-110C-841A-8EE578705F4D}"/>
                    </a:ext>
                  </a:extLst>
                </p:cNvPr>
                <p:cNvGrpSpPr/>
                <p:nvPr/>
              </p:nvGrpSpPr>
              <p:grpSpPr>
                <a:xfrm>
                  <a:off x="2218022" y="18681267"/>
                  <a:ext cx="1940859" cy="779929"/>
                  <a:chOff x="941294" y="1810871"/>
                  <a:chExt cx="1940859" cy="779929"/>
                </a:xfrm>
              </p:grpSpPr>
              <p:sp>
                <p:nvSpPr>
                  <p:cNvPr id="174" name="직사각형 173">
                    <a:extLst>
                      <a:ext uri="{FF2B5EF4-FFF2-40B4-BE49-F238E27FC236}">
                        <a16:creationId xmlns:a16="http://schemas.microsoft.com/office/drawing/2014/main" id="{3A6B6083-B61D-D70F-6E67-63CD94C86558}"/>
                      </a:ext>
                    </a:extLst>
                  </p:cNvPr>
                  <p:cNvSpPr/>
                  <p:nvPr/>
                </p:nvSpPr>
                <p:spPr>
                  <a:xfrm>
                    <a:off x="941294" y="1887071"/>
                    <a:ext cx="1940859" cy="703729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qubit</a:t>
                    </a:r>
                  </a:p>
                </p:txBody>
              </p:sp>
              <p:sp>
                <p:nvSpPr>
                  <p:cNvPr id="175" name="직사각형 174">
                    <a:extLst>
                      <a:ext uri="{FF2B5EF4-FFF2-40B4-BE49-F238E27FC236}">
                        <a16:creationId xmlns:a16="http://schemas.microsoft.com/office/drawing/2014/main" id="{0350C58D-52F1-ED71-458F-C656242F2CE1}"/>
                      </a:ext>
                    </a:extLst>
                  </p:cNvPr>
                  <p:cNvSpPr/>
                  <p:nvPr/>
                </p:nvSpPr>
                <p:spPr>
                  <a:xfrm>
                    <a:off x="941294" y="1810871"/>
                    <a:ext cx="412376" cy="7620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6" name="직사각형 175">
                    <a:extLst>
                      <a:ext uri="{FF2B5EF4-FFF2-40B4-BE49-F238E27FC236}">
                        <a16:creationId xmlns:a16="http://schemas.microsoft.com/office/drawing/2014/main" id="{57504AF1-9866-31C0-7B88-8B620701935D}"/>
                      </a:ext>
                    </a:extLst>
                  </p:cNvPr>
                  <p:cNvSpPr/>
                  <p:nvPr/>
                </p:nvSpPr>
                <p:spPr>
                  <a:xfrm>
                    <a:off x="1434421" y="1810871"/>
                    <a:ext cx="949187" cy="7620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7" name="직사각형 176">
                    <a:extLst>
                      <a:ext uri="{FF2B5EF4-FFF2-40B4-BE49-F238E27FC236}">
                        <a16:creationId xmlns:a16="http://schemas.microsoft.com/office/drawing/2014/main" id="{0EBF19E7-B857-9C3D-CB46-632812CC3D25}"/>
                      </a:ext>
                    </a:extLst>
                  </p:cNvPr>
                  <p:cNvSpPr/>
                  <p:nvPr/>
                </p:nvSpPr>
                <p:spPr>
                  <a:xfrm>
                    <a:off x="2469777" y="1810871"/>
                    <a:ext cx="412376" cy="7620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4AB60245-4AE4-B25A-CECB-23FA7C6786C6}"/>
                    </a:ext>
                  </a:extLst>
                </p:cNvPr>
                <p:cNvSpPr/>
                <p:nvPr/>
              </p:nvSpPr>
              <p:spPr>
                <a:xfrm>
                  <a:off x="2198437" y="18384266"/>
                  <a:ext cx="1960444" cy="16896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err="1">
                      <a:solidFill>
                        <a:schemeClr val="bg1"/>
                      </a:solidFill>
                    </a:rPr>
                    <a:t>Qchip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ground</a:t>
                  </a:r>
                </a:p>
              </p:txBody>
            </p:sp>
            <p:grpSp>
              <p:nvGrpSpPr>
                <p:cNvPr id="168" name="그룹 167">
                  <a:extLst>
                    <a:ext uri="{FF2B5EF4-FFF2-40B4-BE49-F238E27FC236}">
                      <a16:creationId xmlns:a16="http://schemas.microsoft.com/office/drawing/2014/main" id="{1E175274-9F30-BC3C-A83F-DDFFEFED1FD1}"/>
                    </a:ext>
                  </a:extLst>
                </p:cNvPr>
                <p:cNvGrpSpPr/>
                <p:nvPr/>
              </p:nvGrpSpPr>
              <p:grpSpPr>
                <a:xfrm>
                  <a:off x="4236982" y="18681267"/>
                  <a:ext cx="1940859" cy="779929"/>
                  <a:chOff x="941294" y="1810871"/>
                  <a:chExt cx="1940859" cy="779929"/>
                </a:xfrm>
              </p:grpSpPr>
              <p:sp>
                <p:nvSpPr>
                  <p:cNvPr id="170" name="직사각형 169">
                    <a:extLst>
                      <a:ext uri="{FF2B5EF4-FFF2-40B4-BE49-F238E27FC236}">
                        <a16:creationId xmlns:a16="http://schemas.microsoft.com/office/drawing/2014/main" id="{CD1FB91E-73C2-2BB0-20BB-3BE07F11AB5A}"/>
                      </a:ext>
                    </a:extLst>
                  </p:cNvPr>
                  <p:cNvSpPr/>
                  <p:nvPr/>
                </p:nvSpPr>
                <p:spPr>
                  <a:xfrm>
                    <a:off x="941294" y="1887071"/>
                    <a:ext cx="1940859" cy="703729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qubit</a:t>
                    </a:r>
                  </a:p>
                </p:txBody>
              </p:sp>
              <p:sp>
                <p:nvSpPr>
                  <p:cNvPr id="171" name="직사각형 170">
                    <a:extLst>
                      <a:ext uri="{FF2B5EF4-FFF2-40B4-BE49-F238E27FC236}">
                        <a16:creationId xmlns:a16="http://schemas.microsoft.com/office/drawing/2014/main" id="{4094AC92-ED6A-8DE3-E94A-6E2BB6B5AF8A}"/>
                      </a:ext>
                    </a:extLst>
                  </p:cNvPr>
                  <p:cNvSpPr/>
                  <p:nvPr/>
                </p:nvSpPr>
                <p:spPr>
                  <a:xfrm>
                    <a:off x="941294" y="1810871"/>
                    <a:ext cx="412376" cy="7620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2" name="직사각형 171">
                    <a:extLst>
                      <a:ext uri="{FF2B5EF4-FFF2-40B4-BE49-F238E27FC236}">
                        <a16:creationId xmlns:a16="http://schemas.microsoft.com/office/drawing/2014/main" id="{164B736B-F990-15FC-35C0-C242CB8BC510}"/>
                      </a:ext>
                    </a:extLst>
                  </p:cNvPr>
                  <p:cNvSpPr/>
                  <p:nvPr/>
                </p:nvSpPr>
                <p:spPr>
                  <a:xfrm>
                    <a:off x="1434421" y="1810871"/>
                    <a:ext cx="949187" cy="7620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3" name="직사각형 172">
                    <a:extLst>
                      <a:ext uri="{FF2B5EF4-FFF2-40B4-BE49-F238E27FC236}">
                        <a16:creationId xmlns:a16="http://schemas.microsoft.com/office/drawing/2014/main" id="{CDA54C8F-0827-9E4A-C7A8-C5D6ABF0E808}"/>
                      </a:ext>
                    </a:extLst>
                  </p:cNvPr>
                  <p:cNvSpPr/>
                  <p:nvPr/>
                </p:nvSpPr>
                <p:spPr>
                  <a:xfrm>
                    <a:off x="2469777" y="1810871"/>
                    <a:ext cx="412376" cy="7620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69" name="직사각형 168">
                  <a:extLst>
                    <a:ext uri="{FF2B5EF4-FFF2-40B4-BE49-F238E27FC236}">
                      <a16:creationId xmlns:a16="http://schemas.microsoft.com/office/drawing/2014/main" id="{4F20D2CA-408F-6CBC-7680-227C6B87E1DC}"/>
                    </a:ext>
                  </a:extLst>
                </p:cNvPr>
                <p:cNvSpPr/>
                <p:nvPr/>
              </p:nvSpPr>
              <p:spPr>
                <a:xfrm>
                  <a:off x="4207605" y="18312622"/>
                  <a:ext cx="1960444" cy="16896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err="1">
                      <a:solidFill>
                        <a:schemeClr val="bg1"/>
                      </a:solidFill>
                    </a:rPr>
                    <a:t>Qchip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ground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3" name="TextBox 162">
                    <a:extLst>
                      <a:ext uri="{FF2B5EF4-FFF2-40B4-BE49-F238E27FC236}">
                        <a16:creationId xmlns:a16="http://schemas.microsoft.com/office/drawing/2014/main" id="{99658E7B-73E0-A2E0-A8DA-0789A98D8FB0}"/>
                      </a:ext>
                    </a:extLst>
                  </p:cNvPr>
                  <p:cNvSpPr txBox="1"/>
                  <p:nvPr/>
                </p:nvSpPr>
                <p:spPr>
                  <a:xfrm>
                    <a:off x="130513" y="16613378"/>
                    <a:ext cx="5260147" cy="19032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10000"/>
                      </a:lnSpc>
                    </a:pPr>
                    <a:r>
                      <a:rPr lang="en-US" sz="2800" dirty="0"/>
                      <a:t>Coupling strength: </a:t>
                    </a:r>
                    <a14:m>
                      <m:oMath xmlns:m="http://schemas.openxmlformats.org/officeDocument/2006/math"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∝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oMath>
                    </a14:m>
                    <a:endParaRPr lang="en-US" sz="2800" dirty="0"/>
                  </a:p>
                  <a:p>
                    <a:pPr marL="342897" indent="-342897">
                      <a:lnSpc>
                        <a:spcPct val="110000"/>
                      </a:lnSpc>
                      <a:buFont typeface="Wingdings" panose="05000000000000000000" pitchFamily="2" charset="2"/>
                      <a:buChar char="ü"/>
                    </a:pPr>
                    <a:r>
                      <a:rPr lang="en-US" sz="2400" u="sng" dirty="0"/>
                      <a:t>Capacitive</a:t>
                    </a:r>
                    <a:r>
                      <a:rPr lang="en-US" sz="2400" dirty="0"/>
                      <a:t> effect takes over</a:t>
                    </a:r>
                  </a:p>
                  <a:p>
                    <a:pPr marL="342897" indent="-342897">
                      <a:lnSpc>
                        <a:spcPct val="110000"/>
                      </a:lnSpc>
                      <a:buFont typeface="Wingdings" panose="05000000000000000000" pitchFamily="2" charset="2"/>
                      <a:buChar char="ü"/>
                    </a:pPr>
                    <a:r>
                      <a:rPr lang="en-US" sz="2400" dirty="0"/>
                      <a:t>d</a:t>
                    </a:r>
                    <a14:m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↑</m:t>
                        </m:r>
                      </m:oMath>
                    </a14:m>
                    <a:r>
                      <a:rPr lang="en-US" sz="2400" dirty="0">
                        <a:sym typeface="Wingdings" panose="05000000000000000000" pitchFamily="2" charset="2"/>
                      </a:rPr>
                      <a:t></a:t>
                    </a:r>
                    <a:r>
                      <a:rPr lang="en-US" sz="2400" dirty="0"/>
                      <a:t> C</a:t>
                    </a:r>
                    <a14:m>
                      <m:oMath xmlns:m="http://schemas.openxmlformats.org/officeDocument/2006/math"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↓</m:t>
                        </m:r>
                      </m:oMath>
                    </a14:m>
                    <a:r>
                      <a:rPr lang="en-US" sz="2400" dirty="0"/>
                      <a:t> </a:t>
                    </a:r>
                    <a:r>
                      <a:rPr lang="en-US" sz="2400" dirty="0">
                        <a:sym typeface="Wingdings" panose="05000000000000000000" pitchFamily="2" charset="2"/>
                      </a:rPr>
                      <a:t> </a:t>
                    </a:r>
                    <a14:m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→ 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↓</m:t>
                        </m:r>
                      </m:oMath>
                    </a14:m>
                    <a:endParaRPr lang="en-US" sz="2400" dirty="0"/>
                  </a:p>
                  <a:p>
                    <a:pPr>
                      <a:lnSpc>
                        <a:spcPct val="110000"/>
                      </a:lnSpc>
                    </a:pPr>
                    <a:r>
                      <a:rPr lang="en-US" sz="2400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163" name="TextBox 162">
                    <a:extLst>
                      <a:ext uri="{FF2B5EF4-FFF2-40B4-BE49-F238E27FC236}">
                        <a16:creationId xmlns:a16="http://schemas.microsoft.com/office/drawing/2014/main" id="{99658E7B-73E0-A2E0-A8DA-0789A98D8FB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0513" y="16613378"/>
                    <a:ext cx="5260147" cy="19032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829" t="-20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84" name="사각형: 둥근 모서리 183">
              <a:extLst>
                <a:ext uri="{FF2B5EF4-FFF2-40B4-BE49-F238E27FC236}">
                  <a16:creationId xmlns:a16="http://schemas.microsoft.com/office/drawing/2014/main" id="{5FDB9369-3E17-AA6E-23E1-F73C62508BC3}"/>
                </a:ext>
              </a:extLst>
            </p:cNvPr>
            <p:cNvSpPr/>
            <p:nvPr/>
          </p:nvSpPr>
          <p:spPr>
            <a:xfrm>
              <a:off x="5383860" y="17254667"/>
              <a:ext cx="5495741" cy="3235622"/>
            </a:xfrm>
            <a:prstGeom prst="roundRect">
              <a:avLst>
                <a:gd name="adj" fmla="val 891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537C7DDD-1288-B82C-CE11-EE0B53E620D1}"/>
              </a:ext>
            </a:extLst>
          </p:cNvPr>
          <p:cNvGrpSpPr/>
          <p:nvPr/>
        </p:nvGrpSpPr>
        <p:grpSpPr>
          <a:xfrm>
            <a:off x="11635445" y="23616137"/>
            <a:ext cx="5842817" cy="3235622"/>
            <a:chOff x="11295714" y="17254667"/>
            <a:chExt cx="5842817" cy="3235622"/>
          </a:xfrm>
        </p:grpSpPr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A14461B2-361E-D5D1-1DEE-9EAB0F163840}"/>
                </a:ext>
              </a:extLst>
            </p:cNvPr>
            <p:cNvGrpSpPr/>
            <p:nvPr/>
          </p:nvGrpSpPr>
          <p:grpSpPr>
            <a:xfrm>
              <a:off x="11513135" y="17365206"/>
              <a:ext cx="5625396" cy="2718729"/>
              <a:chOff x="11443557" y="17316033"/>
              <a:chExt cx="5625396" cy="2718729"/>
            </a:xfrm>
          </p:grpSpPr>
          <p:grpSp>
            <p:nvGrpSpPr>
              <p:cNvPr id="148" name="그룹 147">
                <a:extLst>
                  <a:ext uri="{FF2B5EF4-FFF2-40B4-BE49-F238E27FC236}">
                    <a16:creationId xmlns:a16="http://schemas.microsoft.com/office/drawing/2014/main" id="{FD61BC90-4699-6F8E-85F7-11244E3D6FF3}"/>
                  </a:ext>
                </a:extLst>
              </p:cNvPr>
              <p:cNvGrpSpPr/>
              <p:nvPr/>
            </p:nvGrpSpPr>
            <p:grpSpPr>
              <a:xfrm>
                <a:off x="11518151" y="18969761"/>
                <a:ext cx="4948001" cy="1065001"/>
                <a:chOff x="7160715" y="18312622"/>
                <a:chExt cx="6037537" cy="1148574"/>
              </a:xfrm>
            </p:grpSpPr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A7F688C6-7042-260C-396D-01D2C8125941}"/>
                    </a:ext>
                  </a:extLst>
                </p:cNvPr>
                <p:cNvGrpSpPr/>
                <p:nvPr/>
              </p:nvGrpSpPr>
              <p:grpSpPr>
                <a:xfrm>
                  <a:off x="7160715" y="18465635"/>
                  <a:ext cx="1980031" cy="995561"/>
                  <a:chOff x="4718261" y="1595239"/>
                  <a:chExt cx="1980031" cy="995561"/>
                </a:xfrm>
              </p:grpSpPr>
              <p:grpSp>
                <p:nvGrpSpPr>
                  <p:cNvPr id="43" name="그룹 42">
                    <a:extLst>
                      <a:ext uri="{FF2B5EF4-FFF2-40B4-BE49-F238E27FC236}">
                        <a16:creationId xmlns:a16="http://schemas.microsoft.com/office/drawing/2014/main" id="{33DA16C3-32EB-3D8D-E302-0A36E3778328}"/>
                      </a:ext>
                    </a:extLst>
                  </p:cNvPr>
                  <p:cNvGrpSpPr/>
                  <p:nvPr/>
                </p:nvGrpSpPr>
                <p:grpSpPr>
                  <a:xfrm>
                    <a:off x="4718261" y="1810871"/>
                    <a:ext cx="1940860" cy="779929"/>
                    <a:chOff x="941293" y="1810871"/>
                    <a:chExt cx="1940860" cy="779929"/>
                  </a:xfrm>
                </p:grpSpPr>
                <p:sp>
                  <p:nvSpPr>
                    <p:cNvPr id="45" name="직사각형 44">
                      <a:extLst>
                        <a:ext uri="{FF2B5EF4-FFF2-40B4-BE49-F238E27FC236}">
                          <a16:creationId xmlns:a16="http://schemas.microsoft.com/office/drawing/2014/main" id="{6A8F724B-A98A-3AE6-E8AB-8FF32E38E7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1294" y="1887071"/>
                      <a:ext cx="1940859" cy="703729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CPW</a:t>
                      </a:r>
                    </a:p>
                  </p:txBody>
                </p:sp>
                <p:sp>
                  <p:nvSpPr>
                    <p:cNvPr id="46" name="직사각형 45">
                      <a:extLst>
                        <a:ext uri="{FF2B5EF4-FFF2-40B4-BE49-F238E27FC236}">
                          <a16:creationId xmlns:a16="http://schemas.microsoft.com/office/drawing/2014/main" id="{7B5588DB-142D-D7DB-BC64-6865BC7312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1293" y="1810871"/>
                      <a:ext cx="812671" cy="76200"/>
                    </a:xfrm>
                    <a:prstGeom prst="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" name="직사각형 46">
                      <a:extLst>
                        <a:ext uri="{FF2B5EF4-FFF2-40B4-BE49-F238E27FC236}">
                          <a16:creationId xmlns:a16="http://schemas.microsoft.com/office/drawing/2014/main" id="{60FEBDCE-C3B9-33CA-73F6-3459EB4817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41859" y="1810871"/>
                      <a:ext cx="151615" cy="76200"/>
                    </a:xfrm>
                    <a:prstGeom prst="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8" name="직사각형 47">
                      <a:extLst>
                        <a:ext uri="{FF2B5EF4-FFF2-40B4-BE49-F238E27FC236}">
                          <a16:creationId xmlns:a16="http://schemas.microsoft.com/office/drawing/2014/main" id="{014344AF-CC75-60CB-BC77-DC27C315E4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81367" y="1810871"/>
                      <a:ext cx="800786" cy="76200"/>
                    </a:xfrm>
                    <a:prstGeom prst="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44" name="직사각형 43">
                    <a:extLst>
                      <a:ext uri="{FF2B5EF4-FFF2-40B4-BE49-F238E27FC236}">
                        <a16:creationId xmlns:a16="http://schemas.microsoft.com/office/drawing/2014/main" id="{B02AB1DB-7A8B-AA67-6030-369C885F7BEA}"/>
                      </a:ext>
                    </a:extLst>
                  </p:cNvPr>
                  <p:cNvSpPr/>
                  <p:nvPr/>
                </p:nvSpPr>
                <p:spPr>
                  <a:xfrm>
                    <a:off x="4737848" y="1595239"/>
                    <a:ext cx="1960444" cy="168965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 err="1">
                        <a:solidFill>
                          <a:schemeClr val="bg1"/>
                        </a:solidFill>
                      </a:rPr>
                      <a:t>Qchip</a:t>
                    </a:r>
                    <a:r>
                      <a:rPr lang="en-US" sz="1400" dirty="0">
                        <a:solidFill>
                          <a:schemeClr val="bg1"/>
                        </a:solidFill>
                      </a:rPr>
                      <a:t> ground</a:t>
                    </a:r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85846CFC-C0FA-DAB5-75AB-10C50DF109B9}"/>
                    </a:ext>
                  </a:extLst>
                </p:cNvPr>
                <p:cNvGrpSpPr/>
                <p:nvPr/>
              </p:nvGrpSpPr>
              <p:grpSpPr>
                <a:xfrm>
                  <a:off x="9189468" y="18659534"/>
                  <a:ext cx="1940860" cy="779929"/>
                  <a:chOff x="941293" y="1810871"/>
                  <a:chExt cx="1940860" cy="779929"/>
                </a:xfrm>
              </p:grpSpPr>
              <p:sp>
                <p:nvSpPr>
                  <p:cNvPr id="52" name="직사각형 51">
                    <a:extLst>
                      <a:ext uri="{FF2B5EF4-FFF2-40B4-BE49-F238E27FC236}">
                        <a16:creationId xmlns:a16="http://schemas.microsoft.com/office/drawing/2014/main" id="{E0AD63D8-FF8B-C1C6-39E5-EDA091317D9E}"/>
                      </a:ext>
                    </a:extLst>
                  </p:cNvPr>
                  <p:cNvSpPr/>
                  <p:nvPr/>
                </p:nvSpPr>
                <p:spPr>
                  <a:xfrm>
                    <a:off x="941294" y="1887071"/>
                    <a:ext cx="1940859" cy="703729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CPW</a:t>
                    </a:r>
                  </a:p>
                </p:txBody>
              </p:sp>
              <p:sp>
                <p:nvSpPr>
                  <p:cNvPr id="53" name="직사각형 52">
                    <a:extLst>
                      <a:ext uri="{FF2B5EF4-FFF2-40B4-BE49-F238E27FC236}">
                        <a16:creationId xmlns:a16="http://schemas.microsoft.com/office/drawing/2014/main" id="{A5EA0F39-8DF3-277D-E35B-6BEA0A7681F9}"/>
                      </a:ext>
                    </a:extLst>
                  </p:cNvPr>
                  <p:cNvSpPr/>
                  <p:nvPr/>
                </p:nvSpPr>
                <p:spPr>
                  <a:xfrm>
                    <a:off x="941293" y="1810871"/>
                    <a:ext cx="812671" cy="7620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" name="직사각형 53">
                    <a:extLst>
                      <a:ext uri="{FF2B5EF4-FFF2-40B4-BE49-F238E27FC236}">
                        <a16:creationId xmlns:a16="http://schemas.microsoft.com/office/drawing/2014/main" id="{398B744B-005C-0020-9294-CCF4B0F419EC}"/>
                      </a:ext>
                    </a:extLst>
                  </p:cNvPr>
                  <p:cNvSpPr/>
                  <p:nvPr/>
                </p:nvSpPr>
                <p:spPr>
                  <a:xfrm>
                    <a:off x="1841859" y="1810871"/>
                    <a:ext cx="151615" cy="7620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5" name="직사각형 54">
                    <a:extLst>
                      <a:ext uri="{FF2B5EF4-FFF2-40B4-BE49-F238E27FC236}">
                        <a16:creationId xmlns:a16="http://schemas.microsoft.com/office/drawing/2014/main" id="{86E690B5-015D-1CD3-4087-74C9511B5707}"/>
                      </a:ext>
                    </a:extLst>
                  </p:cNvPr>
                  <p:cNvSpPr/>
                  <p:nvPr/>
                </p:nvSpPr>
                <p:spPr>
                  <a:xfrm>
                    <a:off x="2081367" y="1810871"/>
                    <a:ext cx="800786" cy="7620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96CA0772-3B1E-1D04-DB93-18242A801D84}"/>
                    </a:ext>
                  </a:extLst>
                </p:cNvPr>
                <p:cNvSpPr/>
                <p:nvPr/>
              </p:nvSpPr>
              <p:spPr>
                <a:xfrm>
                  <a:off x="9209055" y="18384266"/>
                  <a:ext cx="1960444" cy="16896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err="1">
                      <a:solidFill>
                        <a:schemeClr val="bg1"/>
                      </a:solidFill>
                    </a:rPr>
                    <a:t>Qchip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ground</a:t>
                  </a:r>
                </a:p>
              </p:txBody>
            </p:sp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70DE46C8-12F7-5202-5B15-35E795D8D8C7}"/>
                    </a:ext>
                  </a:extLst>
                </p:cNvPr>
                <p:cNvGrpSpPr/>
                <p:nvPr/>
              </p:nvGrpSpPr>
              <p:grpSpPr>
                <a:xfrm>
                  <a:off x="11218221" y="18681267"/>
                  <a:ext cx="1940860" cy="779929"/>
                  <a:chOff x="941293" y="1810871"/>
                  <a:chExt cx="1940860" cy="779929"/>
                </a:xfrm>
              </p:grpSpPr>
              <p:sp>
                <p:nvSpPr>
                  <p:cNvPr id="59" name="직사각형 58">
                    <a:extLst>
                      <a:ext uri="{FF2B5EF4-FFF2-40B4-BE49-F238E27FC236}">
                        <a16:creationId xmlns:a16="http://schemas.microsoft.com/office/drawing/2014/main" id="{34C3F02E-9BC0-CFF9-EA44-40A5D2D7DA86}"/>
                      </a:ext>
                    </a:extLst>
                  </p:cNvPr>
                  <p:cNvSpPr/>
                  <p:nvPr/>
                </p:nvSpPr>
                <p:spPr>
                  <a:xfrm>
                    <a:off x="941294" y="1887071"/>
                    <a:ext cx="1940859" cy="703729"/>
                  </a:xfrm>
                  <a:prstGeom prst="rect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CPW</a:t>
                    </a:r>
                  </a:p>
                </p:txBody>
              </p:sp>
              <p:sp>
                <p:nvSpPr>
                  <p:cNvPr id="60" name="직사각형 59">
                    <a:extLst>
                      <a:ext uri="{FF2B5EF4-FFF2-40B4-BE49-F238E27FC236}">
                        <a16:creationId xmlns:a16="http://schemas.microsoft.com/office/drawing/2014/main" id="{758AF82F-C5CE-37B2-FECF-9CE074F00884}"/>
                      </a:ext>
                    </a:extLst>
                  </p:cNvPr>
                  <p:cNvSpPr/>
                  <p:nvPr/>
                </p:nvSpPr>
                <p:spPr>
                  <a:xfrm>
                    <a:off x="941293" y="1810871"/>
                    <a:ext cx="812671" cy="7620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직사각형 60">
                    <a:extLst>
                      <a:ext uri="{FF2B5EF4-FFF2-40B4-BE49-F238E27FC236}">
                        <a16:creationId xmlns:a16="http://schemas.microsoft.com/office/drawing/2014/main" id="{6702AC69-5270-150B-AECF-BE46B50AF13E}"/>
                      </a:ext>
                    </a:extLst>
                  </p:cNvPr>
                  <p:cNvSpPr/>
                  <p:nvPr/>
                </p:nvSpPr>
                <p:spPr>
                  <a:xfrm>
                    <a:off x="1841859" y="1810871"/>
                    <a:ext cx="151615" cy="7620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2" name="직사각형 61">
                    <a:extLst>
                      <a:ext uri="{FF2B5EF4-FFF2-40B4-BE49-F238E27FC236}">
                        <a16:creationId xmlns:a16="http://schemas.microsoft.com/office/drawing/2014/main" id="{70F0D169-C00C-0A78-4CD4-8B5BAD6B62B3}"/>
                      </a:ext>
                    </a:extLst>
                  </p:cNvPr>
                  <p:cNvSpPr/>
                  <p:nvPr/>
                </p:nvSpPr>
                <p:spPr>
                  <a:xfrm>
                    <a:off x="2081367" y="1810871"/>
                    <a:ext cx="800786" cy="76200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99DA7361-CFC3-BD54-72D9-701F12AF61A6}"/>
                    </a:ext>
                  </a:extLst>
                </p:cNvPr>
                <p:cNvSpPr/>
                <p:nvPr/>
              </p:nvSpPr>
              <p:spPr>
                <a:xfrm>
                  <a:off x="11237808" y="18312622"/>
                  <a:ext cx="1960444" cy="16896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err="1">
                      <a:solidFill>
                        <a:schemeClr val="bg1"/>
                      </a:solidFill>
                    </a:rPr>
                    <a:t>Qchip</a:t>
                  </a:r>
                  <a:r>
                    <a:rPr lang="en-US" sz="1400" dirty="0">
                      <a:solidFill>
                        <a:schemeClr val="bg1"/>
                      </a:solidFill>
                    </a:rPr>
                    <a:t> ground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63C26EAB-4B11-229E-B020-9E19477E24C1}"/>
                      </a:ext>
                    </a:extLst>
                  </p:cNvPr>
                  <p:cNvSpPr txBox="1"/>
                  <p:nvPr/>
                </p:nvSpPr>
                <p:spPr>
                  <a:xfrm>
                    <a:off x="11443557" y="17316033"/>
                    <a:ext cx="5625396" cy="17534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10000"/>
                      </a:lnSpc>
                    </a:pPr>
                    <a:r>
                      <a:rPr lang="en-US" sz="2800" dirty="0"/>
                      <a:t>Flip chip resonator :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𝑟𝑒𝑠</m:t>
                            </m:r>
                          </m:sub>
                        </m:sSub>
                      </m:oMath>
                    </a14:m>
                    <a:endParaRPr lang="en-US" sz="2400" i="1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 marL="342897" indent="-342897">
                      <a:lnSpc>
                        <a:spcPct val="110000"/>
                      </a:lnSpc>
                      <a:buFont typeface="Wingdings" panose="05000000000000000000" pitchFamily="2" charset="2"/>
                      <a:buChar char="ü"/>
                    </a:pPr>
                    <a:r>
                      <a:rPr lang="en-US" sz="2400" u="sng" dirty="0">
                        <a:ea typeface="Cambria Math" panose="02040503050406030204" pitchFamily="18" charset="0"/>
                      </a:rPr>
                      <a:t>Inductive</a:t>
                    </a:r>
                    <a:r>
                      <a:rPr lang="en-US" sz="2400" dirty="0">
                        <a:ea typeface="Cambria Math" panose="02040503050406030204" pitchFamily="18" charset="0"/>
                      </a:rPr>
                      <a:t> effect takes over</a:t>
                    </a:r>
                  </a:p>
                  <a:p>
                    <a:pPr marL="342897" indent="-342897">
                      <a:lnSpc>
                        <a:spcPct val="110000"/>
                      </a:lnSpc>
                      <a:buFont typeface="Wingdings" panose="05000000000000000000" pitchFamily="2" charset="2"/>
                      <a:buChar char="ü"/>
                    </a:pPr>
                    <a:r>
                      <a:rPr lang="en-US" sz="2400" dirty="0">
                        <a:ea typeface="Cambria Math" panose="02040503050406030204" pitchFamily="18" charset="0"/>
                      </a:rPr>
                      <a:t>Effective cavity change(2d </a:t>
                    </a:r>
                    <a:r>
                      <a:rPr lang="en-US" sz="2400" dirty="0"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a:t> 3d cavity)</a:t>
                    </a:r>
                    <a14:m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a14:m>
                    <a:endParaRPr lang="en-US" sz="2400" dirty="0"/>
                  </a:p>
                  <a:p>
                    <a:pPr>
                      <a:lnSpc>
                        <a:spcPct val="110000"/>
                      </a:lnSpc>
                    </a:pPr>
                    <a:endParaRPr lang="en-US" sz="2400" i="1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63C26EAB-4B11-229E-B020-9E19477E24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43557" y="17316033"/>
                    <a:ext cx="5625396" cy="175349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2167" t="-208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86" name="사각형: 둥근 모서리 185">
              <a:extLst>
                <a:ext uri="{FF2B5EF4-FFF2-40B4-BE49-F238E27FC236}">
                  <a16:creationId xmlns:a16="http://schemas.microsoft.com/office/drawing/2014/main" id="{A79C1658-2FFB-2267-6F08-336DFAA8C353}"/>
                </a:ext>
              </a:extLst>
            </p:cNvPr>
            <p:cNvSpPr/>
            <p:nvPr/>
          </p:nvSpPr>
          <p:spPr>
            <a:xfrm>
              <a:off x="11295714" y="17254667"/>
              <a:ext cx="5495741" cy="3235622"/>
            </a:xfrm>
            <a:prstGeom prst="roundRect">
              <a:avLst>
                <a:gd name="adj" fmla="val 891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E5086AE-A053-9104-D3B6-F4033399D4B4}"/>
              </a:ext>
            </a:extLst>
          </p:cNvPr>
          <p:cNvSpPr/>
          <p:nvPr/>
        </p:nvSpPr>
        <p:spPr>
          <a:xfrm>
            <a:off x="15409070" y="5060223"/>
            <a:ext cx="5181599" cy="525670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Introduction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9876772-8CAE-4556-6F0D-4CC435437278}"/>
              </a:ext>
            </a:extLst>
          </p:cNvPr>
          <p:cNvSpPr txBox="1">
            <a:spLocks/>
          </p:cNvSpPr>
          <p:nvPr/>
        </p:nvSpPr>
        <p:spPr>
          <a:xfrm>
            <a:off x="23532123" y="6011703"/>
            <a:ext cx="6074770" cy="562805"/>
          </a:xfrm>
          <a:prstGeom prst="rect">
            <a:avLst/>
          </a:prstGeom>
        </p:spPr>
        <p:txBody>
          <a:bodyPr lIns="269998" tIns="134999" rIns="269998" bIns="134999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/>
                </a:solidFill>
                <a:latin typeface="+mn-lt"/>
              </a:rPr>
              <a:t>What &amp; Why  Flip-Chip</a:t>
            </a:r>
            <a:endParaRPr lang="en-SA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05BDF5-616E-90DA-FD45-2CA6E5C3FB7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335" t="5613" r="2098" b="5531"/>
          <a:stretch/>
        </p:blipFill>
        <p:spPr>
          <a:xfrm>
            <a:off x="30166349" y="10727530"/>
            <a:ext cx="5148895" cy="32793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923D0C-8C6B-F089-6F38-0D0F5BBE4BAE}"/>
              </a:ext>
            </a:extLst>
          </p:cNvPr>
          <p:cNvSpPr txBox="1"/>
          <p:nvPr/>
        </p:nvSpPr>
        <p:spPr>
          <a:xfrm>
            <a:off x="30142984" y="14175683"/>
            <a:ext cx="49491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</a:rPr>
              <a:t>D. I. Schuster et at.. 2019.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50A27A2-E4A3-BCA9-BEB7-3251905E26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485514" y="9553352"/>
            <a:ext cx="6599239" cy="35777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44D482-AB4D-7946-882B-41837D2796A4}"/>
              </a:ext>
            </a:extLst>
          </p:cNvPr>
          <p:cNvSpPr txBox="1"/>
          <p:nvPr/>
        </p:nvSpPr>
        <p:spPr>
          <a:xfrm>
            <a:off x="23670815" y="14175683"/>
            <a:ext cx="25860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Sandoko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Kosen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</a:rPr>
              <a:t> et al 2021.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3FC171-0CFB-9CAA-FE75-2D89EC1ADF2B}"/>
              </a:ext>
            </a:extLst>
          </p:cNvPr>
          <p:cNvSpPr txBox="1"/>
          <p:nvPr/>
        </p:nvSpPr>
        <p:spPr>
          <a:xfrm>
            <a:off x="23532123" y="6900035"/>
            <a:ext cx="6552630" cy="2677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/>
              <a:t>Bottom, Top chip can contain any component</a:t>
            </a:r>
          </a:p>
          <a:p>
            <a:r>
              <a:rPr lang="en-US" sz="2400" dirty="0"/>
              <a:t>- Various chip size</a:t>
            </a:r>
          </a:p>
          <a:p>
            <a:r>
              <a:rPr lang="en-US" sz="2400" dirty="0"/>
              <a:t>- Inductive, Capacitive, Galvanic coupling</a:t>
            </a:r>
          </a:p>
          <a:p>
            <a:r>
              <a:rPr lang="en-US" sz="2400" dirty="0"/>
              <a:t>- Indium bump bonding/ PR Adhesion</a:t>
            </a:r>
          </a:p>
          <a:p>
            <a:r>
              <a:rPr lang="en-US" sz="2400" dirty="0">
                <a:sym typeface="Wingdings" panose="05000000000000000000" pitchFamily="2" charset="2"/>
              </a:rPr>
              <a:t> </a:t>
            </a:r>
            <a:r>
              <a:rPr lang="en-US" sz="2400" dirty="0"/>
              <a:t>Distribute components into different layers</a:t>
            </a:r>
          </a:p>
          <a:p>
            <a:r>
              <a:rPr lang="en-US" sz="2400" dirty="0">
                <a:sym typeface="Wingdings" panose="05000000000000000000" pitchFamily="2" charset="2"/>
              </a:rPr>
              <a:t> </a:t>
            </a:r>
            <a:r>
              <a:rPr lang="en-US" sz="2400" dirty="0"/>
              <a:t>Independent chip fabrication </a:t>
            </a:r>
            <a:r>
              <a:rPr lang="en-US" sz="2400" dirty="0">
                <a:sym typeface="Wingdings" panose="05000000000000000000" pitchFamily="2" charset="2"/>
              </a:rPr>
              <a:t> high coherence qubit layer + dense wiring layer</a:t>
            </a:r>
            <a:endParaRPr lang="en-US" sz="24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A830361-199D-50FE-6AA3-82FE5242BB42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2329" t="3384" r="2407"/>
          <a:stretch/>
        </p:blipFill>
        <p:spPr>
          <a:xfrm>
            <a:off x="30183402" y="6855874"/>
            <a:ext cx="5118320" cy="37699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5B1C8D-A365-99C9-DBFC-DC928AC90803}"/>
              </a:ext>
            </a:extLst>
          </p:cNvPr>
          <p:cNvSpPr txBox="1"/>
          <p:nvPr/>
        </p:nvSpPr>
        <p:spPr>
          <a:xfrm>
            <a:off x="30900019" y="6954346"/>
            <a:ext cx="40035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</a:rPr>
              <a:t>C. R. Conner et al. . 2021.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3D4A7BB-D595-576C-5005-D5BB0AA52B2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470717" y="12180589"/>
            <a:ext cx="6552630" cy="1848185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F2847FFD-FBAC-0722-750A-E9150378048E}"/>
              </a:ext>
            </a:extLst>
          </p:cNvPr>
          <p:cNvSpPr/>
          <p:nvPr/>
        </p:nvSpPr>
        <p:spPr>
          <a:xfrm>
            <a:off x="33477867" y="7941032"/>
            <a:ext cx="380404" cy="137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316" dirty="0"/>
          </a:p>
        </p:txBody>
      </p:sp>
      <p:sp>
        <p:nvSpPr>
          <p:cNvPr id="253" name="Title 1">
            <a:extLst>
              <a:ext uri="{FF2B5EF4-FFF2-40B4-BE49-F238E27FC236}">
                <a16:creationId xmlns:a16="http://schemas.microsoft.com/office/drawing/2014/main" id="{58025610-5999-4336-8171-4D96D0670FD6}"/>
              </a:ext>
            </a:extLst>
          </p:cNvPr>
          <p:cNvSpPr txBox="1">
            <a:spLocks/>
          </p:cNvSpPr>
          <p:nvPr/>
        </p:nvSpPr>
        <p:spPr>
          <a:xfrm>
            <a:off x="14462004" y="6011703"/>
            <a:ext cx="7081814" cy="831426"/>
          </a:xfrm>
          <a:prstGeom prst="rect">
            <a:avLst/>
          </a:prstGeom>
        </p:spPr>
        <p:txBody>
          <a:bodyPr lIns="269998" tIns="134999" rIns="269998" bIns="134999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/>
                </a:solidFill>
                <a:latin typeface="+mn-lt"/>
              </a:rPr>
              <a:t>Planar chip, Problem</a:t>
            </a:r>
            <a:endParaRPr lang="en-SA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6B7D894E-E25C-9180-9126-2CDAA6491FD5}"/>
              </a:ext>
            </a:extLst>
          </p:cNvPr>
          <p:cNvSpPr txBox="1"/>
          <p:nvPr/>
        </p:nvSpPr>
        <p:spPr>
          <a:xfrm>
            <a:off x="14462003" y="6900035"/>
            <a:ext cx="873508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/>
              <a:t>Every component on same plane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ym typeface="Wingdings" panose="05000000000000000000" pitchFamily="2" charset="2"/>
              </a:rPr>
              <a:t>Superconducting qubit system is getting bigger and more complex</a:t>
            </a:r>
            <a:endParaRPr lang="en-US" sz="2400" dirty="0"/>
          </a:p>
          <a:p>
            <a:r>
              <a:rPr lang="en-US" sz="2400" dirty="0">
                <a:sym typeface="Wingdings" panose="05000000000000000000" pitchFamily="2" charset="2"/>
              </a:rPr>
              <a:t> </a:t>
            </a:r>
            <a:r>
              <a:rPr lang="en-US" sz="2400" dirty="0"/>
              <a:t>When the chip </a:t>
            </a:r>
            <a:r>
              <a:rPr lang="en-US" sz="2400" u="sng" dirty="0"/>
              <a:t>becomes complex with more components </a:t>
            </a:r>
            <a:r>
              <a:rPr lang="en-US" sz="2400" u="sng" dirty="0">
                <a:sym typeface="Wingdings" panose="05000000000000000000" pitchFamily="2" charset="2"/>
              </a:rPr>
              <a:t> difficult wiring, qubit decoherence</a:t>
            </a:r>
          </a:p>
        </p:txBody>
      </p:sp>
      <p:grpSp>
        <p:nvGrpSpPr>
          <p:cNvPr id="265" name="그룹 264">
            <a:extLst>
              <a:ext uri="{FF2B5EF4-FFF2-40B4-BE49-F238E27FC236}">
                <a16:creationId xmlns:a16="http://schemas.microsoft.com/office/drawing/2014/main" id="{2D9113C0-8420-CD6F-B340-0023BD95A9F1}"/>
              </a:ext>
            </a:extLst>
          </p:cNvPr>
          <p:cNvGrpSpPr/>
          <p:nvPr/>
        </p:nvGrpSpPr>
        <p:grpSpPr>
          <a:xfrm>
            <a:off x="14415311" y="9288261"/>
            <a:ext cx="3817410" cy="4968345"/>
            <a:chOff x="39756" y="8510856"/>
            <a:chExt cx="3817410" cy="4968345"/>
          </a:xfrm>
        </p:grpSpPr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3A224CB7-78E7-E546-1DAC-937CF27934AA}"/>
                </a:ext>
              </a:extLst>
            </p:cNvPr>
            <p:cNvSpPr txBox="1"/>
            <p:nvPr/>
          </p:nvSpPr>
          <p:spPr>
            <a:xfrm>
              <a:off x="96556" y="13202202"/>
              <a:ext cx="291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SKKU, 20qubit</a:t>
              </a: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3BD68BF6-3332-2C5D-5BC9-51DB48EBF91C}"/>
                </a:ext>
              </a:extLst>
            </p:cNvPr>
            <p:cNvSpPr txBox="1"/>
            <p:nvPr/>
          </p:nvSpPr>
          <p:spPr>
            <a:xfrm>
              <a:off x="39756" y="11601057"/>
              <a:ext cx="291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Google 9qubit</a:t>
              </a:r>
            </a:p>
          </p:txBody>
        </p:sp>
        <p:grpSp>
          <p:nvGrpSpPr>
            <p:cNvPr id="263" name="그룹 262">
              <a:extLst>
                <a:ext uri="{FF2B5EF4-FFF2-40B4-BE49-F238E27FC236}">
                  <a16:creationId xmlns:a16="http://schemas.microsoft.com/office/drawing/2014/main" id="{28720EC8-B6FD-686F-DBED-C868F7E4C9B8}"/>
                </a:ext>
              </a:extLst>
            </p:cNvPr>
            <p:cNvGrpSpPr/>
            <p:nvPr/>
          </p:nvGrpSpPr>
          <p:grpSpPr>
            <a:xfrm>
              <a:off x="59333" y="8510856"/>
              <a:ext cx="3797833" cy="4621836"/>
              <a:chOff x="4934848" y="8499479"/>
              <a:chExt cx="3797833" cy="4621836"/>
            </a:xfrm>
          </p:grpSpPr>
          <p:pic>
            <p:nvPicPr>
              <p:cNvPr id="252" name="그림 251">
                <a:extLst>
                  <a:ext uri="{FF2B5EF4-FFF2-40B4-BE49-F238E27FC236}">
                    <a16:creationId xmlns:a16="http://schemas.microsoft.com/office/drawing/2014/main" id="{3762E500-20F2-DF0D-C67B-5811A468B0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972071" y="11844565"/>
                <a:ext cx="3760610" cy="1276750"/>
              </a:xfrm>
              <a:prstGeom prst="rect">
                <a:avLst/>
              </a:prstGeom>
            </p:spPr>
          </p:pic>
          <p:pic>
            <p:nvPicPr>
              <p:cNvPr id="262" name="그림 261">
                <a:extLst>
                  <a:ext uri="{FF2B5EF4-FFF2-40B4-BE49-F238E27FC236}">
                    <a16:creationId xmlns:a16="http://schemas.microsoft.com/office/drawing/2014/main" id="{75436432-2C05-46F7-BF66-40A7CA9FD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934848" y="8499479"/>
                <a:ext cx="3797833" cy="3114823"/>
              </a:xfrm>
              <a:prstGeom prst="rect">
                <a:avLst/>
              </a:prstGeom>
            </p:spPr>
          </p:pic>
        </p:grpSp>
      </p:grpSp>
      <p:grpSp>
        <p:nvGrpSpPr>
          <p:cNvPr id="266" name="그룹 265">
            <a:extLst>
              <a:ext uri="{FF2B5EF4-FFF2-40B4-BE49-F238E27FC236}">
                <a16:creationId xmlns:a16="http://schemas.microsoft.com/office/drawing/2014/main" id="{ACF23358-375E-94E2-29C1-802939773D2B}"/>
              </a:ext>
            </a:extLst>
          </p:cNvPr>
          <p:cNvGrpSpPr/>
          <p:nvPr/>
        </p:nvGrpSpPr>
        <p:grpSpPr>
          <a:xfrm>
            <a:off x="18379709" y="9285420"/>
            <a:ext cx="4817384" cy="4995382"/>
            <a:chOff x="4004154" y="8508015"/>
            <a:chExt cx="4817384" cy="4995382"/>
          </a:xfrm>
        </p:grpSpPr>
        <p:pic>
          <p:nvPicPr>
            <p:cNvPr id="260" name="그림 259">
              <a:extLst>
                <a:ext uri="{FF2B5EF4-FFF2-40B4-BE49-F238E27FC236}">
                  <a16:creationId xmlns:a16="http://schemas.microsoft.com/office/drawing/2014/main" id="{275E94E6-D0B7-49A4-A1CC-B3C851220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004154" y="8508015"/>
              <a:ext cx="4817384" cy="4603279"/>
            </a:xfrm>
            <a:prstGeom prst="rect">
              <a:avLst/>
            </a:prstGeom>
          </p:spPr>
        </p:pic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20ECBF79-D631-52DE-E375-F2E861FA79E9}"/>
                </a:ext>
              </a:extLst>
            </p:cNvPr>
            <p:cNvSpPr txBox="1"/>
            <p:nvPr/>
          </p:nvSpPr>
          <p:spPr>
            <a:xfrm>
              <a:off x="4074594" y="13226398"/>
              <a:ext cx="29160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Google, 22qubit</a:t>
              </a:r>
            </a:p>
          </p:txBody>
        </p:sp>
      </p:grpSp>
      <p:pic>
        <p:nvPicPr>
          <p:cNvPr id="1025" name="_x561398880">
            <a:extLst>
              <a:ext uri="{FF2B5EF4-FFF2-40B4-BE49-F238E27FC236}">
                <a16:creationId xmlns:a16="http://schemas.microsoft.com/office/drawing/2014/main" id="{EAC2CE1D-AC30-127D-640A-64727DEA3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70" y="8483169"/>
            <a:ext cx="7506719" cy="596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2" name="Title 1">
            <a:extLst>
              <a:ext uri="{FF2B5EF4-FFF2-40B4-BE49-F238E27FC236}">
                <a16:creationId xmlns:a16="http://schemas.microsoft.com/office/drawing/2014/main" id="{57ED8178-7563-42AD-93DF-66E6717ABAA7}"/>
              </a:ext>
            </a:extLst>
          </p:cNvPr>
          <p:cNvSpPr txBox="1">
            <a:spLocks/>
          </p:cNvSpPr>
          <p:nvPr/>
        </p:nvSpPr>
        <p:spPr>
          <a:xfrm>
            <a:off x="648221" y="6011703"/>
            <a:ext cx="13019615" cy="902260"/>
          </a:xfrm>
          <a:prstGeom prst="rect">
            <a:avLst/>
          </a:prstGeom>
        </p:spPr>
        <p:txBody>
          <a:bodyPr lIns="269998" tIns="134999" rIns="269998" bIns="134999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/>
                </a:solidFill>
                <a:latin typeface="+mn-lt"/>
              </a:rPr>
              <a:t>Circuit QED – Resonator, </a:t>
            </a:r>
            <a:r>
              <a:rPr lang="en-US" b="1" dirty="0" err="1">
                <a:solidFill>
                  <a:schemeClr val="tx1"/>
                </a:solidFill>
                <a:latin typeface="+mn-lt"/>
              </a:rPr>
              <a:t>Transmon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, coupling strength</a:t>
            </a:r>
            <a:endParaRPr lang="en-SA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27" name="_x561398088">
            <a:extLst>
              <a:ext uri="{FF2B5EF4-FFF2-40B4-BE49-F238E27FC236}">
                <a16:creationId xmlns:a16="http://schemas.microsoft.com/office/drawing/2014/main" id="{7A6EF2A8-AEC0-5ABA-F12A-3675C12478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67"/>
          <a:stretch/>
        </p:blipFill>
        <p:spPr bwMode="auto">
          <a:xfrm>
            <a:off x="7891889" y="8871758"/>
            <a:ext cx="5748622" cy="553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4" name="TextBox 283">
            <a:extLst>
              <a:ext uri="{FF2B5EF4-FFF2-40B4-BE49-F238E27FC236}">
                <a16:creationId xmlns:a16="http://schemas.microsoft.com/office/drawing/2014/main" id="{53B28581-44E7-F0D8-7FE8-D027FA18E98A}"/>
              </a:ext>
            </a:extLst>
          </p:cNvPr>
          <p:cNvSpPr txBox="1"/>
          <p:nvPr/>
        </p:nvSpPr>
        <p:spPr>
          <a:xfrm>
            <a:off x="510244" y="6851096"/>
            <a:ext cx="1315759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400" dirty="0" err="1"/>
              <a:t>Transmon</a:t>
            </a:r>
            <a:r>
              <a:rPr lang="en-US" sz="2400" dirty="0"/>
              <a:t> : Non-linear inductor (Josephson Junction)+ big shunt Capacitor </a:t>
            </a:r>
            <a:r>
              <a:rPr lang="en-US" sz="2400" dirty="0">
                <a:sym typeface="Wingdings" panose="05000000000000000000" pitchFamily="2" charset="2"/>
              </a:rPr>
              <a:t> anharmonic quantum oscillator</a:t>
            </a:r>
          </a:p>
          <a:p>
            <a:pPr marL="457200" indent="-457200">
              <a:buFontTx/>
              <a:buChar char="-"/>
            </a:pPr>
            <a:r>
              <a:rPr lang="en-US" sz="2400" dirty="0">
                <a:sym typeface="Wingdings" panose="05000000000000000000" pitchFamily="2" charset="2"/>
              </a:rPr>
              <a:t>Resonator : Linear inductor + capacitor  harmonic quantum oscillator</a:t>
            </a:r>
          </a:p>
          <a:p>
            <a:pPr marL="457200" indent="-457200">
              <a:buFontTx/>
              <a:buChar char="-"/>
            </a:pPr>
            <a:r>
              <a:rPr lang="en-US" sz="2400" dirty="0">
                <a:sym typeface="Wingdings" panose="05000000000000000000" pitchFamily="2" charset="2"/>
              </a:rPr>
              <a:t>Coupling strength : determined by capacitive coupling between </a:t>
            </a:r>
            <a:r>
              <a:rPr lang="en-US" sz="2400" dirty="0" err="1">
                <a:sym typeface="Wingdings" panose="05000000000000000000" pitchFamily="2" charset="2"/>
              </a:rPr>
              <a:t>Transmon</a:t>
            </a:r>
            <a:r>
              <a:rPr lang="en-US" sz="2400" dirty="0">
                <a:sym typeface="Wingdings" panose="05000000000000000000" pitchFamily="2" charset="2"/>
              </a:rPr>
              <a:t> and Resonator</a:t>
            </a:r>
            <a:endParaRPr lang="en-US" sz="2400" dirty="0"/>
          </a:p>
        </p:txBody>
      </p:sp>
      <p:sp>
        <p:nvSpPr>
          <p:cNvPr id="308" name="사각형: 둥근 모서리 307">
            <a:extLst>
              <a:ext uri="{FF2B5EF4-FFF2-40B4-BE49-F238E27FC236}">
                <a16:creationId xmlns:a16="http://schemas.microsoft.com/office/drawing/2014/main" id="{735F8056-E2E6-455D-9B32-8142B62E08E6}"/>
              </a:ext>
            </a:extLst>
          </p:cNvPr>
          <p:cNvSpPr/>
          <p:nvPr/>
        </p:nvSpPr>
        <p:spPr>
          <a:xfrm>
            <a:off x="188559" y="5592757"/>
            <a:ext cx="35555235" cy="8893259"/>
          </a:xfrm>
          <a:prstGeom prst="roundRect">
            <a:avLst>
              <a:gd name="adj" fmla="val 739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7" name="표 316">
            <a:extLst>
              <a:ext uri="{FF2B5EF4-FFF2-40B4-BE49-F238E27FC236}">
                <a16:creationId xmlns:a16="http://schemas.microsoft.com/office/drawing/2014/main" id="{EB2E8B69-2DCA-EB9B-A327-BAD2F40C3D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83295"/>
              </p:ext>
            </p:extLst>
          </p:nvPr>
        </p:nvGraphicFramePr>
        <p:xfrm>
          <a:off x="17864275" y="23588305"/>
          <a:ext cx="10219420" cy="42007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2686">
                  <a:extLst>
                    <a:ext uri="{9D8B030D-6E8A-4147-A177-3AD203B41FA5}">
                      <a16:colId xmlns:a16="http://schemas.microsoft.com/office/drawing/2014/main" val="3594406576"/>
                    </a:ext>
                  </a:extLst>
                </a:gridCol>
                <a:gridCol w="2792058">
                  <a:extLst>
                    <a:ext uri="{9D8B030D-6E8A-4147-A177-3AD203B41FA5}">
                      <a16:colId xmlns:a16="http://schemas.microsoft.com/office/drawing/2014/main" val="2441945020"/>
                    </a:ext>
                  </a:extLst>
                </a:gridCol>
                <a:gridCol w="2660697">
                  <a:extLst>
                    <a:ext uri="{9D8B030D-6E8A-4147-A177-3AD203B41FA5}">
                      <a16:colId xmlns:a16="http://schemas.microsoft.com/office/drawing/2014/main" val="414080030"/>
                    </a:ext>
                  </a:extLst>
                </a:gridCol>
                <a:gridCol w="2483979">
                  <a:extLst>
                    <a:ext uri="{9D8B030D-6E8A-4147-A177-3AD203B41FA5}">
                      <a16:colId xmlns:a16="http://schemas.microsoft.com/office/drawing/2014/main" val="3504414881"/>
                    </a:ext>
                  </a:extLst>
                </a:gridCol>
              </a:tblGrid>
              <a:tr h="11582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Qubit </a:t>
                      </a:r>
                    </a:p>
                    <a:p>
                      <a:pPr algn="ctr"/>
                      <a:r>
                        <a:rPr lang="en-US" sz="3200" dirty="0"/>
                        <a:t>(GHz)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Resonator</a:t>
                      </a:r>
                    </a:p>
                    <a:p>
                      <a:pPr algn="ctr"/>
                      <a:r>
                        <a:rPr lang="en-US" sz="3200" dirty="0"/>
                        <a:t>(GHz)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Coupling g (MHz)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941625"/>
                  </a:ext>
                </a:extLst>
              </a:tr>
              <a:tr h="608502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5um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5.42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7.58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153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9766824"/>
                  </a:ext>
                </a:extLst>
              </a:tr>
              <a:tr h="608502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6um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5.69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7.36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133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8106748"/>
                  </a:ext>
                </a:extLst>
              </a:tr>
              <a:tr h="608502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9586114"/>
                  </a:ext>
                </a:extLst>
              </a:tr>
              <a:tr h="608502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6.03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450923"/>
                  </a:ext>
                </a:extLst>
              </a:tr>
              <a:tr h="608502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9um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6.12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12135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19" name="표 318">
                <a:extLst>
                  <a:ext uri="{FF2B5EF4-FFF2-40B4-BE49-F238E27FC236}">
                    <a16:creationId xmlns:a16="http://schemas.microsoft.com/office/drawing/2014/main" id="{AE6C50C7-685F-F919-BAAD-1FE2A64B127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8083844"/>
                  </p:ext>
                </p:extLst>
              </p:nvPr>
            </p:nvGraphicFramePr>
            <p:xfrm>
              <a:off x="17834721" y="28796639"/>
              <a:ext cx="14987984" cy="296169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80876">
                      <a:extLst>
                        <a:ext uri="{9D8B030D-6E8A-4147-A177-3AD203B41FA5}">
                          <a16:colId xmlns:a16="http://schemas.microsoft.com/office/drawing/2014/main" val="1687874249"/>
                        </a:ext>
                      </a:extLst>
                    </a:gridCol>
                    <a:gridCol w="3599729">
                      <a:extLst>
                        <a:ext uri="{9D8B030D-6E8A-4147-A177-3AD203B41FA5}">
                          <a16:colId xmlns:a16="http://schemas.microsoft.com/office/drawing/2014/main" val="4057725352"/>
                        </a:ext>
                      </a:extLst>
                    </a:gridCol>
                    <a:gridCol w="4231959">
                      <a:extLst>
                        <a:ext uri="{9D8B030D-6E8A-4147-A177-3AD203B41FA5}">
                          <a16:colId xmlns:a16="http://schemas.microsoft.com/office/drawing/2014/main" val="1765137125"/>
                        </a:ext>
                      </a:extLst>
                    </a:gridCol>
                    <a:gridCol w="3175420">
                      <a:extLst>
                        <a:ext uri="{9D8B030D-6E8A-4147-A177-3AD203B41FA5}">
                          <a16:colId xmlns:a16="http://schemas.microsoft.com/office/drawing/2014/main" val="2474261132"/>
                        </a:ext>
                      </a:extLst>
                    </a:gridCol>
                  </a:tblGrid>
                  <a:tr h="592339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Qubit (GHz)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Resonator(GHz)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1802652"/>
                      </a:ext>
                    </a:extLst>
                  </a:tr>
                  <a:tr h="5923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Bump O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Bump 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Bump O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Bump 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603357505"/>
                      </a:ext>
                    </a:extLst>
                  </a:tr>
                  <a:tr h="5923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5.69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5.30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7.36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6.18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21590603"/>
                      </a:ext>
                    </a:extLst>
                  </a:tr>
                  <a:tr h="5923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5.88(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=3.2%)</m:t>
                              </m:r>
                            </m:oMath>
                          </a14:m>
                          <a:endParaRPr lang="en-US" sz="32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5.56(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4.9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%)</m:t>
                              </m:r>
                            </m:oMath>
                          </a14:m>
                          <a:endParaRPr lang="en-US" sz="3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7.20(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.2%)</m:t>
                              </m:r>
                            </m:oMath>
                          </a14:m>
                          <a:endParaRPr lang="en-US" sz="32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6.45(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−4.1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%)</m:t>
                              </m:r>
                            </m:oMath>
                          </a14:m>
                          <a:endParaRPr lang="en-US" sz="3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97306228"/>
                      </a:ext>
                    </a:extLst>
                  </a:tr>
                  <a:tr h="5923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6.03(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%)</m:t>
                              </m:r>
                            </m:oMath>
                          </a14:m>
                          <a:endParaRPr lang="en-US" sz="32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5.60(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0.7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%)</m:t>
                              </m:r>
                            </m:oMath>
                          </a14:m>
                          <a:endParaRPr lang="en-US" sz="3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7.10(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1.3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%)</m:t>
                              </m:r>
                            </m:oMath>
                          </a14:m>
                          <a:endParaRPr lang="en-US" sz="32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6.37(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1.2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%)</m:t>
                              </m:r>
                            </m:oMath>
                          </a14:m>
                          <a:endParaRPr lang="en-US" sz="3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36415536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19" name="표 318">
                <a:extLst>
                  <a:ext uri="{FF2B5EF4-FFF2-40B4-BE49-F238E27FC236}">
                    <a16:creationId xmlns:a16="http://schemas.microsoft.com/office/drawing/2014/main" id="{AE6C50C7-685F-F919-BAAD-1FE2A64B127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8083844"/>
                  </p:ext>
                </p:extLst>
              </p:nvPr>
            </p:nvGraphicFramePr>
            <p:xfrm>
              <a:off x="17834721" y="28796639"/>
              <a:ext cx="14987984" cy="296169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80876">
                      <a:extLst>
                        <a:ext uri="{9D8B030D-6E8A-4147-A177-3AD203B41FA5}">
                          <a16:colId xmlns:a16="http://schemas.microsoft.com/office/drawing/2014/main" val="1687874249"/>
                        </a:ext>
                      </a:extLst>
                    </a:gridCol>
                    <a:gridCol w="3599729">
                      <a:extLst>
                        <a:ext uri="{9D8B030D-6E8A-4147-A177-3AD203B41FA5}">
                          <a16:colId xmlns:a16="http://schemas.microsoft.com/office/drawing/2014/main" val="4057725352"/>
                        </a:ext>
                      </a:extLst>
                    </a:gridCol>
                    <a:gridCol w="4231959">
                      <a:extLst>
                        <a:ext uri="{9D8B030D-6E8A-4147-A177-3AD203B41FA5}">
                          <a16:colId xmlns:a16="http://schemas.microsoft.com/office/drawing/2014/main" val="1765137125"/>
                        </a:ext>
                      </a:extLst>
                    </a:gridCol>
                    <a:gridCol w="3175420">
                      <a:extLst>
                        <a:ext uri="{9D8B030D-6E8A-4147-A177-3AD203B41FA5}">
                          <a16:colId xmlns:a16="http://schemas.microsoft.com/office/drawing/2014/main" val="2474261132"/>
                        </a:ext>
                      </a:extLst>
                    </a:gridCol>
                  </a:tblGrid>
                  <a:tr h="592339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Qubit (GHz)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3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Resonator(GHz)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1802652"/>
                      </a:ext>
                    </a:extLst>
                  </a:tr>
                  <a:tr h="5923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Bump O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Bump 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Bump O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Bump 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603357505"/>
                      </a:ext>
                    </a:extLst>
                  </a:tr>
                  <a:tr h="5923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5.69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5.30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7.36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6.18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21590603"/>
                      </a:ext>
                    </a:extLst>
                  </a:tr>
                  <a:tr h="5923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3"/>
                          <a:stretch>
                            <a:fillRect l="-153" t="-310204" r="-277029" b="-1316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3"/>
                          <a:stretch>
                            <a:fillRect l="-110660" t="-310204" r="-206091" b="-1316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3"/>
                          <a:stretch>
                            <a:fillRect l="-179137" t="-310204" r="-75252" b="-1316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3"/>
                          <a:stretch>
                            <a:fillRect l="-372361" t="-310204" r="-384" b="-1316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306228"/>
                      </a:ext>
                    </a:extLst>
                  </a:tr>
                  <a:tr h="5923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3"/>
                          <a:stretch>
                            <a:fillRect l="-153" t="-414433" r="-277029" b="-329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3"/>
                          <a:stretch>
                            <a:fillRect l="-110660" t="-414433" r="-206091" b="-329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3"/>
                          <a:stretch>
                            <a:fillRect l="-179137" t="-414433" r="-75252" b="-329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3"/>
                          <a:stretch>
                            <a:fillRect l="-372361" t="-414433" r="-384" b="-329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41553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24" name="사각형: 둥근 모서리 1023">
            <a:extLst>
              <a:ext uri="{FF2B5EF4-FFF2-40B4-BE49-F238E27FC236}">
                <a16:creationId xmlns:a16="http://schemas.microsoft.com/office/drawing/2014/main" id="{55F97D81-636A-583C-EA14-51FAA1B2AF3B}"/>
              </a:ext>
            </a:extLst>
          </p:cNvPr>
          <p:cNvSpPr/>
          <p:nvPr/>
        </p:nvSpPr>
        <p:spPr>
          <a:xfrm>
            <a:off x="169974" y="15028465"/>
            <a:ext cx="17164326" cy="7019678"/>
          </a:xfrm>
          <a:prstGeom prst="roundRect">
            <a:avLst>
              <a:gd name="adj" fmla="val 389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539C90-8686-2C1F-3CB1-A420E801AD35}"/>
              </a:ext>
            </a:extLst>
          </p:cNvPr>
          <p:cNvSpPr/>
          <p:nvPr/>
        </p:nvSpPr>
        <p:spPr>
          <a:xfrm>
            <a:off x="0" y="0"/>
            <a:ext cx="35999738" cy="2484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108560B-4423-E67C-DB3B-38918E0A6B63}"/>
              </a:ext>
            </a:extLst>
          </p:cNvPr>
          <p:cNvSpPr/>
          <p:nvPr/>
        </p:nvSpPr>
        <p:spPr>
          <a:xfrm>
            <a:off x="0" y="4753113"/>
            <a:ext cx="35999738" cy="2484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B7A77B7-DD7D-C1C2-D3A0-26FCCCC6F860}"/>
              </a:ext>
            </a:extLst>
          </p:cNvPr>
          <p:cNvGrpSpPr/>
          <p:nvPr/>
        </p:nvGrpSpPr>
        <p:grpSpPr>
          <a:xfrm>
            <a:off x="7736824" y="3251033"/>
            <a:ext cx="21313773" cy="1770079"/>
            <a:chOff x="-30549" y="3135562"/>
            <a:chExt cx="21313773" cy="177007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3B431CE-F530-5DA8-4D6A-5AF5A77A943A}"/>
                </a:ext>
              </a:extLst>
            </p:cNvPr>
            <p:cNvSpPr txBox="1"/>
            <p:nvPr/>
          </p:nvSpPr>
          <p:spPr>
            <a:xfrm>
              <a:off x="-30549" y="3135562"/>
              <a:ext cx="21313773" cy="6768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1">
                <a:lnSpc>
                  <a:spcPct val="115000"/>
                </a:lnSpc>
                <a:spcAft>
                  <a:spcPts val="1000"/>
                </a:spcAft>
              </a:pPr>
              <a:r>
                <a:rPr lang="en-US" sz="3600" b="1" u="sng" kern="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Arial" panose="020B0604020202020204" pitchFamily="34" charset="0"/>
                </a:rPr>
                <a:t>Jeongwon</a:t>
              </a:r>
              <a:r>
                <a:rPr lang="en-US" sz="3600" b="1" u="sng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Arial" panose="020B0604020202020204" pitchFamily="34" charset="0"/>
                </a:rPr>
                <a:t> Kim</a:t>
              </a:r>
              <a:r>
                <a:rPr lang="en-US" sz="3600" b="1" u="sng" kern="100" baseline="300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Arial" panose="020B0604020202020204" pitchFamily="34" charset="0"/>
                </a:rPr>
                <a:t>1</a:t>
              </a:r>
              <a:r>
                <a:rPr lang="en-US" sz="3600" b="1" u="sng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Arial" panose="020B0604020202020204" pitchFamily="34" charset="0"/>
                </a:rPr>
                <a:t>, </a:t>
              </a:r>
              <a:r>
                <a:rPr lang="en-US" sz="3600" b="1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Arial" panose="020B0604020202020204" pitchFamily="34" charset="0"/>
                </a:rPr>
                <a:t>Hwan-</a:t>
              </a:r>
              <a:r>
                <a:rPr lang="en-US" sz="3600" b="1" kern="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Arial" panose="020B0604020202020204" pitchFamily="34" charset="0"/>
                </a:rPr>
                <a:t>Seop</a:t>
              </a:r>
              <a:r>
                <a:rPr lang="en-US" sz="3600" b="1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Arial" panose="020B0604020202020204" pitchFamily="34" charset="0"/>
                </a:rPr>
                <a:t> Yeo</a:t>
              </a:r>
              <a:r>
                <a:rPr lang="en-US" sz="3600" b="1" kern="100" baseline="300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Arial" panose="020B0604020202020204" pitchFamily="34" charset="0"/>
                </a:rPr>
                <a:t>1</a:t>
              </a:r>
              <a:r>
                <a:rPr lang="en-US" sz="3600" b="1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Arial" panose="020B0604020202020204" pitchFamily="34" charset="0"/>
                </a:rPr>
                <a:t>, </a:t>
              </a:r>
              <a:r>
                <a:rPr lang="en-US" sz="3600" b="1" kern="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Arial" panose="020B0604020202020204" pitchFamily="34" charset="0"/>
                </a:rPr>
                <a:t>Seungwook</a:t>
              </a:r>
              <a:r>
                <a:rPr lang="en-US" sz="3600" b="1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Arial" panose="020B0604020202020204" pitchFamily="34" charset="0"/>
                </a:rPr>
                <a:t> Woo</a:t>
              </a:r>
              <a:r>
                <a:rPr lang="en-US" sz="3600" b="1" kern="100" baseline="300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Arial" panose="020B0604020202020204" pitchFamily="34" charset="0"/>
                </a:rPr>
                <a:t>1</a:t>
              </a:r>
              <a:r>
                <a:rPr lang="en-US" sz="3600" b="1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Arial" panose="020B0604020202020204" pitchFamily="34" charset="0"/>
                </a:rPr>
                <a:t>, </a:t>
              </a:r>
              <a:r>
                <a:rPr lang="en-US" sz="3600" b="1" kern="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Arial" panose="020B0604020202020204" pitchFamily="34" charset="0"/>
                </a:rPr>
                <a:t>Youngdu</a:t>
              </a:r>
              <a:r>
                <a:rPr lang="en-US" sz="3600" b="1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Arial" panose="020B0604020202020204" pitchFamily="34" charset="0"/>
                </a:rPr>
                <a:t> Kim</a:t>
              </a:r>
              <a:r>
                <a:rPr lang="en-US" sz="3600" b="1" kern="100" baseline="300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Arial" panose="020B0604020202020204" pitchFamily="34" charset="0"/>
                </a:rPr>
                <a:t>1</a:t>
              </a:r>
              <a:r>
                <a:rPr lang="en-US" sz="3600" b="1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Arial" panose="020B0604020202020204" pitchFamily="34" charset="0"/>
                </a:rPr>
                <a:t>, </a:t>
              </a:r>
              <a:r>
                <a:rPr lang="en-US" sz="3600" b="1" kern="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Arial" panose="020B0604020202020204" pitchFamily="34" charset="0"/>
                </a:rPr>
                <a:t>Beomgyu</a:t>
              </a:r>
              <a:r>
                <a:rPr lang="en-US" sz="3600" b="1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Arial" panose="020B0604020202020204" pitchFamily="34" charset="0"/>
                </a:rPr>
                <a:t> Choi</a:t>
              </a:r>
              <a:r>
                <a:rPr lang="en-US" sz="3600" b="1" kern="100" baseline="300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Arial" panose="020B0604020202020204" pitchFamily="34" charset="0"/>
                </a:rPr>
                <a:t>1</a:t>
              </a:r>
              <a:r>
                <a:rPr lang="en-US" sz="3600" b="1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Arial" panose="020B0604020202020204" pitchFamily="34" charset="0"/>
                </a:rPr>
                <a:t>, and </a:t>
              </a:r>
              <a:r>
                <a:rPr lang="en-US" sz="3600" b="1" kern="1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Arial" panose="020B0604020202020204" pitchFamily="34" charset="0"/>
                </a:rPr>
                <a:t>Yonuk</a:t>
              </a:r>
              <a:r>
                <a:rPr lang="en-US" sz="3600" b="1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Arial" panose="020B0604020202020204" pitchFamily="34" charset="0"/>
                </a:rPr>
                <a:t> Chong</a:t>
              </a:r>
              <a:r>
                <a:rPr lang="en-US" sz="3600" b="1" kern="100" baseline="300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Arial" panose="020B0604020202020204" pitchFamily="34" charset="0"/>
                </a:rPr>
                <a:t>1,*</a:t>
              </a:r>
              <a:endParaRPr lang="en-US" sz="3600" b="1" kern="100" dirty="0">
                <a:solidFill>
                  <a:schemeClr val="bg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220A4EC-9CEB-B35E-1B02-4B64F1A511CF}"/>
                </a:ext>
              </a:extLst>
            </p:cNvPr>
            <p:cNvSpPr txBox="1"/>
            <p:nvPr/>
          </p:nvSpPr>
          <p:spPr>
            <a:xfrm>
              <a:off x="150209" y="3739616"/>
              <a:ext cx="20621802" cy="11660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1">
                <a:lnSpc>
                  <a:spcPct val="115000"/>
                </a:lnSpc>
                <a:spcAft>
                  <a:spcPts val="1000"/>
                </a:spcAft>
              </a:pPr>
              <a:r>
                <a:rPr lang="en-US" sz="2800" kern="100" baseline="300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Arial" panose="020B0604020202020204" pitchFamily="34" charset="0"/>
                </a:rPr>
                <a:t>1</a:t>
              </a:r>
              <a:r>
                <a:rPr lang="en-US" sz="2800" i="1" kern="1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Arial" panose="020B0604020202020204" pitchFamily="34" charset="0"/>
                </a:rPr>
                <a:t>SKKU Advanced Institute of Nanotechnology and Department of Nano Engineering, Suwon, 16419, Republic of Korea</a:t>
              </a:r>
              <a:r>
                <a:rPr lang="en-US" sz="2800" i="1" kern="100" baseline="30000" dirty="0">
                  <a:solidFill>
                    <a:schemeClr val="bg1"/>
                  </a:solidFill>
                  <a:latin typeface="Times New Roman" panose="02020603050405020304" pitchFamily="18" charset="0"/>
                  <a:ea typeface="Malgun Gothic" panose="020B0503020000020004" pitchFamily="34" charset="-127"/>
                  <a:cs typeface="Arial" panose="020B0604020202020204" pitchFamily="34" charset="0"/>
                </a:rPr>
                <a:t>   E</a:t>
              </a:r>
              <a:r>
                <a:rPr lang="en-US" sz="2800" kern="100" baseline="30000" dirty="0">
                  <a:solidFill>
                    <a:schemeClr val="bg1"/>
                  </a:solidFill>
                  <a:latin typeface="Times New Roman" panose="02020603050405020304" pitchFamily="18" charset="0"/>
                  <a:ea typeface="Malgun Gothic" panose="020B0503020000020004" pitchFamily="34" charset="-127"/>
                  <a:cs typeface="Arial" panose="020B0604020202020204" pitchFamily="34" charset="0"/>
                </a:rPr>
                <a:t>-mail : bicycle315@skku.edu</a:t>
              </a:r>
              <a:endParaRPr lang="en-US" sz="2800" kern="100" baseline="30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Arial" panose="020B0604020202020204" pitchFamily="34" charset="0"/>
              </a:endParaRPr>
            </a:p>
            <a:p>
              <a:pPr latinLnBrk="1">
                <a:lnSpc>
                  <a:spcPct val="115000"/>
                </a:lnSpc>
                <a:spcAft>
                  <a:spcPts val="1000"/>
                </a:spcAft>
              </a:pPr>
              <a:endParaRPr lang="en-US" sz="2800" kern="100" dirty="0">
                <a:solidFill>
                  <a:schemeClr val="bg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0D11B793-F733-3A7C-667A-73E749F4E77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698" y="286491"/>
            <a:ext cx="4413895" cy="4413895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86F883AA-818C-0ECA-33DC-817189D631E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6992524" y="19692905"/>
            <a:ext cx="1716601" cy="1731132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7CCDC2FE-9722-F7DD-0D8C-469CB7CF408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8903224" y="19724859"/>
            <a:ext cx="1666923" cy="1685785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B4D1894-3ED7-547F-121C-667136855F50}"/>
              </a:ext>
            </a:extLst>
          </p:cNvPr>
          <p:cNvSpPr txBox="1"/>
          <p:nvPr/>
        </p:nvSpPr>
        <p:spPr>
          <a:xfrm>
            <a:off x="17653876" y="15015023"/>
            <a:ext cx="12988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Targeting planar chip parameters in flip-chip</a:t>
            </a: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D2B5A039-9191-AC81-60D9-C11AB1D041D5}"/>
              </a:ext>
            </a:extLst>
          </p:cNvPr>
          <p:cNvSpPr/>
          <p:nvPr/>
        </p:nvSpPr>
        <p:spPr>
          <a:xfrm>
            <a:off x="6306678" y="22096443"/>
            <a:ext cx="5181600" cy="525670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Background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CDD19E3-9E85-5916-29A3-3E2D4D9211D3}"/>
              </a:ext>
            </a:extLst>
          </p:cNvPr>
          <p:cNvSpPr txBox="1"/>
          <p:nvPr/>
        </p:nvSpPr>
        <p:spPr>
          <a:xfrm>
            <a:off x="31436886" y="18285460"/>
            <a:ext cx="4040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Targeting within</a:t>
            </a:r>
          </a:p>
          <a:p>
            <a:r>
              <a:rPr lang="en-US" dirty="0">
                <a:solidFill>
                  <a:srgbClr val="FF0000"/>
                </a:solidFill>
              </a:rPr>
              <a:t>Qubit:2.1%, Resonator : 2.7%  g: 3.4%</a:t>
            </a: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5B9C8B37-B00A-50C2-59EE-317B28358145}"/>
              </a:ext>
            </a:extLst>
          </p:cNvPr>
          <p:cNvSpPr txBox="1"/>
          <p:nvPr/>
        </p:nvSpPr>
        <p:spPr>
          <a:xfrm>
            <a:off x="17727852" y="22697445"/>
            <a:ext cx="9653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Distance dependence of parameters</a:t>
            </a: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4E26E18F-FEB0-7AFF-9F8D-6E1662927424}"/>
              </a:ext>
            </a:extLst>
          </p:cNvPr>
          <p:cNvSpPr txBox="1"/>
          <p:nvPr/>
        </p:nvSpPr>
        <p:spPr>
          <a:xfrm>
            <a:off x="17670418" y="28027428"/>
            <a:ext cx="9653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Bump gives stable change</a:t>
            </a:r>
          </a:p>
        </p:txBody>
      </p:sp>
      <p:sp>
        <p:nvSpPr>
          <p:cNvPr id="1038" name="사각형: 둥근 모서리 1037">
            <a:extLst>
              <a:ext uri="{FF2B5EF4-FFF2-40B4-BE49-F238E27FC236}">
                <a16:creationId xmlns:a16="http://schemas.microsoft.com/office/drawing/2014/main" id="{DF70B6F4-12B3-0B75-4EA0-E976989EF92B}"/>
              </a:ext>
            </a:extLst>
          </p:cNvPr>
          <p:cNvSpPr/>
          <p:nvPr/>
        </p:nvSpPr>
        <p:spPr>
          <a:xfrm>
            <a:off x="17656676" y="14974554"/>
            <a:ext cx="18087118" cy="7073589"/>
          </a:xfrm>
          <a:prstGeom prst="roundRect">
            <a:avLst>
              <a:gd name="adj" fmla="val 389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사각형: 둥근 모서리 254">
            <a:extLst>
              <a:ext uri="{FF2B5EF4-FFF2-40B4-BE49-F238E27FC236}">
                <a16:creationId xmlns:a16="http://schemas.microsoft.com/office/drawing/2014/main" id="{9A628B9B-A19D-BA29-CEF3-D5E91B0D9EC9}"/>
              </a:ext>
            </a:extLst>
          </p:cNvPr>
          <p:cNvSpPr/>
          <p:nvPr/>
        </p:nvSpPr>
        <p:spPr>
          <a:xfrm>
            <a:off x="23852479" y="14502794"/>
            <a:ext cx="5181600" cy="525670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Simulation result</a:t>
            </a:r>
          </a:p>
        </p:txBody>
      </p:sp>
      <p:sp>
        <p:nvSpPr>
          <p:cNvPr id="258" name="사각형: 둥근 모서리 257">
            <a:extLst>
              <a:ext uri="{FF2B5EF4-FFF2-40B4-BE49-F238E27FC236}">
                <a16:creationId xmlns:a16="http://schemas.microsoft.com/office/drawing/2014/main" id="{95FEC868-BE8A-4689-32D0-95C94721BC6A}"/>
              </a:ext>
            </a:extLst>
          </p:cNvPr>
          <p:cNvSpPr/>
          <p:nvPr/>
        </p:nvSpPr>
        <p:spPr>
          <a:xfrm>
            <a:off x="17656676" y="22677550"/>
            <a:ext cx="18087118" cy="9241784"/>
          </a:xfrm>
          <a:prstGeom prst="roundRect">
            <a:avLst>
              <a:gd name="adj" fmla="val 389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사각형: 둥근 모서리 258">
            <a:extLst>
              <a:ext uri="{FF2B5EF4-FFF2-40B4-BE49-F238E27FC236}">
                <a16:creationId xmlns:a16="http://schemas.microsoft.com/office/drawing/2014/main" id="{C0000EB3-618B-3C9E-3654-B57619BDBC3C}"/>
              </a:ext>
            </a:extLst>
          </p:cNvPr>
          <p:cNvSpPr/>
          <p:nvPr/>
        </p:nvSpPr>
        <p:spPr>
          <a:xfrm>
            <a:off x="23852479" y="22126584"/>
            <a:ext cx="5181600" cy="525670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Simulation </a:t>
            </a:r>
            <a:r>
              <a:rPr lang="en-US" sz="4000" dirty="0"/>
              <a:t>Result</a:t>
            </a:r>
          </a:p>
        </p:txBody>
      </p:sp>
      <p:pic>
        <p:nvPicPr>
          <p:cNvPr id="8" name="Picture 2" descr="ci">
            <a:extLst>
              <a:ext uri="{FF2B5EF4-FFF2-40B4-BE49-F238E27FC236}">
                <a16:creationId xmlns:a16="http://schemas.microsoft.com/office/drawing/2014/main" id="{473B5353-92B7-0CDC-A1E6-6064E0E43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7" t="25776" r="51626" b="26223"/>
          <a:stretch/>
        </p:blipFill>
        <p:spPr bwMode="auto">
          <a:xfrm>
            <a:off x="30641933" y="2530811"/>
            <a:ext cx="5489250" cy="215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3FF96ED-93B2-A28A-D46C-07005A3EC78D}"/>
              </a:ext>
            </a:extLst>
          </p:cNvPr>
          <p:cNvSpPr/>
          <p:nvPr/>
        </p:nvSpPr>
        <p:spPr>
          <a:xfrm>
            <a:off x="23048552" y="31895740"/>
            <a:ext cx="6789454" cy="475742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Conclusion &amp; Reference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C05ED0B-6649-482B-C93F-7871810F54EF}"/>
              </a:ext>
            </a:extLst>
          </p:cNvPr>
          <p:cNvSpPr/>
          <p:nvPr/>
        </p:nvSpPr>
        <p:spPr>
          <a:xfrm>
            <a:off x="17606124" y="32484838"/>
            <a:ext cx="18087118" cy="3271207"/>
          </a:xfrm>
          <a:prstGeom prst="roundRect">
            <a:avLst>
              <a:gd name="adj" fmla="val 389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tx1"/>
                </a:solidFill>
              </a:rPr>
              <a:t>Can target the planar chip’s parameter in flip chip architecture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tx1"/>
                </a:solidFill>
              </a:rPr>
              <a:t>Bump makes stable ground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2021.Sandoko et al. Building Blocks of a Flip-Chip Integrated Superconducting Quantum Processor</a:t>
            </a:r>
          </a:p>
          <a:p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2017.B Foxen et al. Qubit compatible superconducting interconnects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49499E-19A3-13E3-9299-A8EE96EC7841}"/>
              </a:ext>
            </a:extLst>
          </p:cNvPr>
          <p:cNvSpPr txBox="1"/>
          <p:nvPr/>
        </p:nvSpPr>
        <p:spPr>
          <a:xfrm>
            <a:off x="13550174" y="15121282"/>
            <a:ext cx="38604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Simulation Tool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D8EC8C8-8309-5080-4FE0-F78699EEE3F9}"/>
              </a:ext>
            </a:extLst>
          </p:cNvPr>
          <p:cNvCxnSpPr>
            <a:cxnSpLocks/>
          </p:cNvCxnSpPr>
          <p:nvPr/>
        </p:nvCxnSpPr>
        <p:spPr>
          <a:xfrm>
            <a:off x="13295191" y="15044988"/>
            <a:ext cx="10040" cy="7003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CBFA0C1E-B7B7-CDAA-4322-1AE7C1C73D91}"/>
              </a:ext>
            </a:extLst>
          </p:cNvPr>
          <p:cNvGrpSpPr/>
          <p:nvPr/>
        </p:nvGrpSpPr>
        <p:grpSpPr>
          <a:xfrm>
            <a:off x="13451018" y="16214626"/>
            <a:ext cx="3754515" cy="2740278"/>
            <a:chOff x="13451018" y="16214626"/>
            <a:chExt cx="3383891" cy="2700170"/>
          </a:xfrm>
        </p:grpSpPr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5C626FD5-2B8B-250F-ECFD-D8CB9D97B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13478826" y="16214626"/>
              <a:ext cx="3356083" cy="2305113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830142C-EDF3-B0E3-2BC5-B34DF02DF32D}"/>
                </a:ext>
              </a:extLst>
            </p:cNvPr>
            <p:cNvSpPr txBox="1"/>
            <p:nvPr/>
          </p:nvSpPr>
          <p:spPr>
            <a:xfrm>
              <a:off x="13451018" y="18545464"/>
              <a:ext cx="2327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Qiskit</a:t>
              </a:r>
              <a:r>
                <a:rPr lang="en-US" dirty="0"/>
                <a:t>-Metal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B2CD72DB-CB0C-DC22-1292-6478FCE6E13B}"/>
              </a:ext>
            </a:extLst>
          </p:cNvPr>
          <p:cNvGrpSpPr/>
          <p:nvPr/>
        </p:nvGrpSpPr>
        <p:grpSpPr>
          <a:xfrm>
            <a:off x="13449601" y="19197438"/>
            <a:ext cx="3742540" cy="2625647"/>
            <a:chOff x="13462269" y="19111794"/>
            <a:chExt cx="3464284" cy="2346961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183BE398-2C39-0455-B48F-673BEA281C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/>
            <a:srcRect l="-1" r="-239"/>
            <a:stretch/>
          </p:blipFill>
          <p:spPr>
            <a:xfrm>
              <a:off x="13533076" y="19111794"/>
              <a:ext cx="3393477" cy="1931251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53F9BEC-48E4-785D-308E-7CE77B27653C}"/>
                </a:ext>
              </a:extLst>
            </p:cNvPr>
            <p:cNvSpPr txBox="1"/>
            <p:nvPr/>
          </p:nvSpPr>
          <p:spPr>
            <a:xfrm>
              <a:off x="13462269" y="21089423"/>
              <a:ext cx="22008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Ansys HFSS,Q3D</a:t>
              </a:r>
            </a:p>
          </p:txBody>
        </p: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78666EE-DBFA-2FC9-D1C9-5F60909A8612}"/>
              </a:ext>
            </a:extLst>
          </p:cNvPr>
          <p:cNvSpPr/>
          <p:nvPr/>
        </p:nvSpPr>
        <p:spPr>
          <a:xfrm>
            <a:off x="11372254" y="17428668"/>
            <a:ext cx="386866" cy="215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11E0B7FB-3F43-FCFF-469B-8134F7758F02}"/>
              </a:ext>
            </a:extLst>
          </p:cNvPr>
          <p:cNvGrpSpPr/>
          <p:nvPr/>
        </p:nvGrpSpPr>
        <p:grpSpPr>
          <a:xfrm>
            <a:off x="27032463" y="16383933"/>
            <a:ext cx="3560069" cy="1557813"/>
            <a:chOff x="23132464" y="18398491"/>
            <a:chExt cx="5034150" cy="2447405"/>
          </a:xfrm>
        </p:grpSpPr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958C4801-5D4B-EDD3-ADB0-156278BC3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23132464" y="18445519"/>
              <a:ext cx="2402885" cy="2400377"/>
            </a:xfrm>
            <a:prstGeom prst="rect">
              <a:avLst/>
            </a:prstGeom>
          </p:spPr>
        </p:pic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672A6373-1EBC-B47C-0061-063A26FD9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25741155" y="18398491"/>
              <a:ext cx="2425459" cy="2415425"/>
            </a:xfrm>
            <a:prstGeom prst="rect">
              <a:avLst/>
            </a:prstGeom>
          </p:spPr>
        </p:pic>
      </p:grpSp>
      <p:pic>
        <p:nvPicPr>
          <p:cNvPr id="100" name="그림 99">
            <a:extLst>
              <a:ext uri="{FF2B5EF4-FFF2-40B4-BE49-F238E27FC236}">
                <a16:creationId xmlns:a16="http://schemas.microsoft.com/office/drawing/2014/main" id="{621CF0F8-8D6A-15A8-D940-1B531C22A645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7006103" y="18045756"/>
            <a:ext cx="1725534" cy="1509329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D0815749-4415-5DFE-8265-257AD23D0FA7}"/>
              </a:ext>
            </a:extLst>
          </p:cNvPr>
          <p:cNvPicPr>
            <a:picLocks noChangeAspect="1"/>
          </p:cNvPicPr>
          <p:nvPr/>
        </p:nvPicPr>
        <p:blipFill rotWithShape="1">
          <a:blip r:embed="rId33"/>
          <a:srcRect r="4975"/>
          <a:stretch/>
        </p:blipFill>
        <p:spPr>
          <a:xfrm>
            <a:off x="28887917" y="17993853"/>
            <a:ext cx="1730581" cy="1553187"/>
          </a:xfrm>
          <a:prstGeom prst="rect">
            <a:avLst/>
          </a:prstGeom>
        </p:spPr>
      </p:pic>
      <p:sp>
        <p:nvSpPr>
          <p:cNvPr id="149" name="화살표: 왼쪽으로 구부러짐 148">
            <a:extLst>
              <a:ext uri="{FF2B5EF4-FFF2-40B4-BE49-F238E27FC236}">
                <a16:creationId xmlns:a16="http://schemas.microsoft.com/office/drawing/2014/main" id="{AD46193B-3275-B459-FE8A-ECE9E194C767}"/>
              </a:ext>
            </a:extLst>
          </p:cNvPr>
          <p:cNvSpPr/>
          <p:nvPr/>
        </p:nvSpPr>
        <p:spPr>
          <a:xfrm>
            <a:off x="30471805" y="17029979"/>
            <a:ext cx="851704" cy="4181390"/>
          </a:xfrm>
          <a:prstGeom prst="curvedLeftArrow">
            <a:avLst>
              <a:gd name="adj1" fmla="val 25000"/>
              <a:gd name="adj2" fmla="val 50000"/>
              <a:gd name="adj3" fmla="val 31235"/>
            </a:avLst>
          </a:prstGeom>
          <a:solidFill>
            <a:srgbClr val="FC7A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52" name="표 104">
            <a:extLst>
              <a:ext uri="{FF2B5EF4-FFF2-40B4-BE49-F238E27FC236}">
                <a16:creationId xmlns:a16="http://schemas.microsoft.com/office/drawing/2014/main" id="{9EE9917D-B9C2-5800-182B-110F99D5DF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090036"/>
              </p:ext>
            </p:extLst>
          </p:nvPr>
        </p:nvGraphicFramePr>
        <p:xfrm>
          <a:off x="17889518" y="15758384"/>
          <a:ext cx="8986460" cy="5842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46615">
                  <a:extLst>
                    <a:ext uri="{9D8B030D-6E8A-4147-A177-3AD203B41FA5}">
                      <a16:colId xmlns:a16="http://schemas.microsoft.com/office/drawing/2014/main" val="4100326111"/>
                    </a:ext>
                  </a:extLst>
                </a:gridCol>
                <a:gridCol w="2246615">
                  <a:extLst>
                    <a:ext uri="{9D8B030D-6E8A-4147-A177-3AD203B41FA5}">
                      <a16:colId xmlns:a16="http://schemas.microsoft.com/office/drawing/2014/main" val="1159886410"/>
                    </a:ext>
                  </a:extLst>
                </a:gridCol>
                <a:gridCol w="2246615">
                  <a:extLst>
                    <a:ext uri="{9D8B030D-6E8A-4147-A177-3AD203B41FA5}">
                      <a16:colId xmlns:a16="http://schemas.microsoft.com/office/drawing/2014/main" val="3568030638"/>
                    </a:ext>
                  </a:extLst>
                </a:gridCol>
                <a:gridCol w="2246615">
                  <a:extLst>
                    <a:ext uri="{9D8B030D-6E8A-4147-A177-3AD203B41FA5}">
                      <a16:colId xmlns:a16="http://schemas.microsoft.com/office/drawing/2014/main" val="536110485"/>
                    </a:ext>
                  </a:extLst>
                </a:gridCol>
              </a:tblGrid>
              <a:tr h="75213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Qubit </a:t>
                      </a:r>
                    </a:p>
                    <a:p>
                      <a:pPr algn="ctr"/>
                      <a:r>
                        <a:rPr lang="en-US" sz="2400" dirty="0"/>
                        <a:t>Frequency(GHz)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Resonator frequency(GHz)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Coupling strength (MHz)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3216643"/>
                  </a:ext>
                </a:extLst>
              </a:tr>
              <a:tr h="146833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6.01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7.00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3169117"/>
                  </a:ext>
                </a:extLst>
              </a:tr>
              <a:tr h="17755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7um </a:t>
                      </a:r>
                      <a:r>
                        <a:rPr lang="en-US" sz="2400" dirty="0" err="1"/>
                        <a:t>Flipchip</a:t>
                      </a:r>
                      <a:r>
                        <a:rPr lang="en-US" sz="2400" dirty="0"/>
                        <a:t>-planar design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5.09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7.33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6452124"/>
                  </a:ext>
                </a:extLst>
              </a:tr>
              <a:tr h="17755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7um </a:t>
                      </a:r>
                      <a:r>
                        <a:rPr lang="en-US" sz="2400" dirty="0" err="1"/>
                        <a:t>Flipchip</a:t>
                      </a:r>
                      <a:r>
                        <a:rPr lang="en-US" sz="2400" dirty="0"/>
                        <a:t>-</a:t>
                      </a:r>
                    </a:p>
                    <a:p>
                      <a:pPr algn="ctr"/>
                      <a:r>
                        <a:rPr lang="en-US" sz="2400" dirty="0"/>
                        <a:t>Modified design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5.88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7.20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4711688"/>
                  </a:ext>
                </a:extLst>
              </a:tr>
            </a:tbl>
          </a:graphicData>
        </a:graphic>
      </p:graphicFrame>
      <p:sp>
        <p:nvSpPr>
          <p:cNvPr id="153" name="TextBox 152">
            <a:extLst>
              <a:ext uri="{FF2B5EF4-FFF2-40B4-BE49-F238E27FC236}">
                <a16:creationId xmlns:a16="http://schemas.microsoft.com/office/drawing/2014/main" id="{C8981C27-39F0-B15B-90EB-EFF77ED8CAC8}"/>
              </a:ext>
            </a:extLst>
          </p:cNvPr>
          <p:cNvSpPr txBox="1"/>
          <p:nvPr/>
        </p:nvSpPr>
        <p:spPr>
          <a:xfrm>
            <a:off x="28942859" y="15883682"/>
            <a:ext cx="7670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Design modification to target the parameters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8F2752EE-5E76-5F9E-D788-68AB95098453}"/>
              </a:ext>
            </a:extLst>
          </p:cNvPr>
          <p:cNvSpPr txBox="1"/>
          <p:nvPr/>
        </p:nvSpPr>
        <p:spPr>
          <a:xfrm>
            <a:off x="30897657" y="16358336"/>
            <a:ext cx="45831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Resonator length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Coupler area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 err="1"/>
              <a:t>Transmon</a:t>
            </a:r>
            <a:r>
              <a:rPr lang="en-US" sz="2400" dirty="0"/>
              <a:t> area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Couper, </a:t>
            </a:r>
            <a:r>
              <a:rPr lang="en-US" sz="2400" dirty="0" err="1"/>
              <a:t>Transmon</a:t>
            </a:r>
            <a:r>
              <a:rPr lang="en-US" sz="2400" dirty="0"/>
              <a:t> coupling area</a:t>
            </a:r>
          </a:p>
          <a:p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6F946436-0FFE-D3F9-100D-5CDCD34F9330}"/>
                  </a:ext>
                </a:extLst>
              </p:cNvPr>
              <p:cNvSpPr txBox="1"/>
              <p:nvPr/>
            </p:nvSpPr>
            <p:spPr>
              <a:xfrm>
                <a:off x="28262109" y="23616137"/>
                <a:ext cx="7260722" cy="18041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571500" indent="-57150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𝒒𝒖𝒃𝒊𝒕</m:t>
                        </m:r>
                      </m:sub>
                    </m:sSub>
                  </m:oMath>
                </a14:m>
                <a:r>
                  <a:rPr lang="en-US" sz="36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sz="3600" b="1" dirty="0"/>
                  <a:t> distance</a:t>
                </a:r>
              </a:p>
              <a:p>
                <a:pPr marL="571500" indent="-57150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𝒓𝒆𝒔𝒐𝒏𝒂𝒕𝒐𝒓</m:t>
                        </m:r>
                      </m:sub>
                    </m:sSub>
                  </m:oMath>
                </a14:m>
                <a:r>
                  <a:rPr lang="en-US" sz="36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sz="3600" b="1" dirty="0"/>
                  <a:t> distance</a:t>
                </a:r>
              </a:p>
              <a:p>
                <a:pPr marL="571500" indent="-57150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/>
                      <m:t>coupling</m:t>
                    </m:r>
                    <m:r>
                      <a:rPr lang="en-US" sz="3600" b="0" i="0" smtClean="0"/>
                      <m:t> </m:t>
                    </m:r>
                    <m:r>
                      <m:rPr>
                        <m:sty m:val="p"/>
                      </m:rPr>
                      <a:rPr lang="en-US" sz="3600" b="0" i="0" smtClean="0"/>
                      <m:t>strength</m:t>
                    </m:r>
                    <m:r>
                      <a:rPr lang="en-US" sz="3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sz="3600" b="1" dirty="0"/>
                  <a:t> distance</a:t>
                </a:r>
              </a:p>
            </p:txBody>
          </p:sp>
        </mc:Choice>
        <mc:Fallback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6F946436-0FFE-D3F9-100D-5CDCD34F9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2109" y="23616137"/>
                <a:ext cx="7260722" cy="1804148"/>
              </a:xfrm>
              <a:prstGeom prst="rect">
                <a:avLst/>
              </a:prstGeom>
              <a:blipFill>
                <a:blip r:embed="rId34"/>
                <a:stretch>
                  <a:fillRect t="-4362" b="-1174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2A37FB8D-BF22-47A2-44E9-CCE5F3AA7369}"/>
              </a:ext>
            </a:extLst>
          </p:cNvPr>
          <p:cNvGrpSpPr/>
          <p:nvPr/>
        </p:nvGrpSpPr>
        <p:grpSpPr>
          <a:xfrm>
            <a:off x="215944" y="14974554"/>
            <a:ext cx="13001083" cy="8710205"/>
            <a:chOff x="215944" y="14974554"/>
            <a:chExt cx="13001083" cy="8710205"/>
          </a:xfrm>
        </p:grpSpPr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000BD7F1-574A-F4EB-B6EA-DD0D78D8AD29}"/>
                </a:ext>
              </a:extLst>
            </p:cNvPr>
            <p:cNvGrpSpPr/>
            <p:nvPr/>
          </p:nvGrpSpPr>
          <p:grpSpPr>
            <a:xfrm>
              <a:off x="215944" y="14974554"/>
              <a:ext cx="13001083" cy="8710205"/>
              <a:chOff x="21210941" y="5934246"/>
              <a:chExt cx="13001083" cy="871020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28" name="TextBox 1027">
                    <a:extLst>
                      <a:ext uri="{FF2B5EF4-FFF2-40B4-BE49-F238E27FC236}">
                        <a16:creationId xmlns:a16="http://schemas.microsoft.com/office/drawing/2014/main" id="{7746737F-2A61-07B8-DD7C-B5C86A3D72F7}"/>
                      </a:ext>
                    </a:extLst>
                  </p:cNvPr>
                  <p:cNvSpPr txBox="1"/>
                  <p:nvPr/>
                </p:nvSpPr>
                <p:spPr>
                  <a:xfrm>
                    <a:off x="21210941" y="5934246"/>
                    <a:ext cx="11369581" cy="87102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4400" b="1" dirty="0"/>
                      <a:t>Chip Parameter</a:t>
                    </a:r>
                  </a:p>
                  <a:p>
                    <a:pPr marL="514350" indent="-514350">
                      <a:buAutoNum type="arabicPeriod"/>
                    </a:pPr>
                    <a:r>
                      <a:rPr lang="en-US" sz="3600" dirty="0"/>
                      <a:t>Chips</a:t>
                    </a:r>
                  </a:p>
                  <a:p>
                    <a:pPr marL="457200" indent="-457200">
                      <a:buFontTx/>
                      <a:buChar char="-"/>
                    </a:pPr>
                    <a:r>
                      <a:rPr lang="en-US" sz="2800" dirty="0"/>
                      <a:t>Qubit chip (components: qubit) : 2mm*2mm</a:t>
                    </a:r>
                  </a:p>
                  <a:p>
                    <a:pPr marL="457200" indent="-457200">
                      <a:buFontTx/>
                      <a:buChar char="-"/>
                    </a:pPr>
                    <a:r>
                      <a:rPr lang="en-US" sz="2800" dirty="0"/>
                      <a:t>Control chip (components : resonator, feedline, launchpad) : 3mm*3mm</a:t>
                    </a:r>
                  </a:p>
                  <a:p>
                    <a:r>
                      <a:rPr lang="en-US" sz="3200" dirty="0"/>
                      <a:t>2</a:t>
                    </a:r>
                    <a:r>
                      <a:rPr lang="en-US" sz="3600" dirty="0"/>
                      <a:t>. Inter-chip distance (5~10um)</a:t>
                    </a:r>
                    <a:br>
                      <a:rPr lang="en-US" sz="3200" dirty="0"/>
                    </a:br>
                    <a:r>
                      <a:rPr lang="en-US" sz="3000" dirty="0"/>
                      <a:t>- at least 2um </a:t>
                    </a:r>
                  </a:p>
                  <a:p>
                    <a:r>
                      <a:rPr lang="en-US" sz="2800" dirty="0">
                        <a:sym typeface="Wingdings" panose="05000000000000000000" pitchFamily="2" charset="2"/>
                      </a:rPr>
                      <a:t>CPW impedance</a:t>
                    </a:r>
                    <a:r>
                      <a:rPr lang="en-US" altLang="ko-KR" sz="2800" dirty="0">
                        <a:sym typeface="Wingdings" panose="05000000000000000000" pitchFamily="2" charset="2"/>
                      </a:rPr>
                      <a:t> change by the Q-chip ground plane (if d&lt;2um)</a:t>
                    </a:r>
                    <a:br>
                      <a:rPr lang="en-US" altLang="ko-KR" sz="2800" dirty="0">
                        <a:sym typeface="Wingdings" panose="05000000000000000000" pitchFamily="2" charset="2"/>
                      </a:rPr>
                    </a:br>
                    <a:r>
                      <a:rPr lang="en-US" altLang="ko-KR" sz="2800" dirty="0">
                        <a:sym typeface="Wingdings" panose="05000000000000000000" pitchFamily="2" charset="2"/>
                      </a:rPr>
                      <a:t> smooth impedance transition under the edge of the top chip</a:t>
                    </a:r>
                  </a:p>
                  <a:p>
                    <a:r>
                      <a:rPr lang="en-US" altLang="ko-KR" sz="3000" dirty="0">
                        <a:sym typeface="Wingdings" panose="05000000000000000000" pitchFamily="2" charset="2"/>
                      </a:rPr>
                      <a:t>- less than 10um </a:t>
                    </a:r>
                  </a:p>
                  <a:p>
                    <a:r>
                      <a:rPr lang="en-US" altLang="ko-KR" sz="2800" dirty="0">
                        <a:sym typeface="Wingdings" panose="05000000000000000000" pitchFamily="2" charset="2"/>
                      </a:rPr>
                      <a:t> Capacitive effect dramatically depend on the distance</a:t>
                    </a:r>
                  </a:p>
                  <a:p>
                    <a:r>
                      <a:rPr lang="en-US" sz="3600" dirty="0">
                        <a:sym typeface="Wingdings" panose="05000000000000000000" pitchFamily="2" charset="2"/>
                      </a:rPr>
                      <a:t>3. Bump condition</a:t>
                    </a:r>
                  </a:p>
                  <a:p>
                    <a:r>
                      <a:rPr lang="en-US" sz="2800" dirty="0"/>
                      <a:t>- 50~100/</a:t>
                    </a:r>
                    <a14:m>
                      <m:oMath xmlns:m="http://schemas.openxmlformats.org/officeDocument/2006/math"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a14:m>
                    <a:r>
                      <a:rPr lang="en-US" sz="2800" dirty="0"/>
                      <a:t> </a:t>
                    </a:r>
                    <a:r>
                      <a:rPr lang="en-US" sz="2800" dirty="0">
                        <a:sym typeface="Wingdings" panose="05000000000000000000" pitchFamily="2" charset="2"/>
                      </a:rPr>
                      <a:t> 180</a:t>
                    </a:r>
                    <a:endParaRPr lang="en-US" sz="2800" dirty="0"/>
                  </a:p>
                  <a:p>
                    <a:r>
                      <a:rPr lang="en-US" sz="2800" dirty="0"/>
                      <a:t>- 100~200</a:t>
                    </a:r>
                    <a14:m>
                      <m:oMath xmlns:m="http://schemas.openxmlformats.org/officeDocument/2006/math"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𝑢𝑚</m:t>
                        </m:r>
                      </m:oMath>
                    </a14:m>
                    <a:r>
                      <a:rPr lang="en-US" sz="2800" dirty="0"/>
                      <a:t> spacing </a:t>
                    </a:r>
                    <a:r>
                      <a:rPr lang="en-US" sz="2800" dirty="0">
                        <a:sym typeface="Wingdings" panose="05000000000000000000" pitchFamily="2" charset="2"/>
                      </a:rPr>
                      <a:t>100um</a:t>
                    </a:r>
                    <a:endParaRPr lang="en-US" sz="2800" dirty="0"/>
                  </a:p>
                  <a:p>
                    <a:r>
                      <a:rPr lang="en-US" sz="2800" dirty="0"/>
                      <a:t>- Width=1.5*height</a:t>
                    </a:r>
                  </a:p>
                  <a:p>
                    <a:endParaRPr lang="en-US" sz="7085" b="1" dirty="0">
                      <a:sym typeface="Wingdings" panose="05000000000000000000" pitchFamily="2" charset="2"/>
                    </a:endParaRPr>
                  </a:p>
                  <a:p>
                    <a:pPr marL="1012471" indent="-1012471">
                      <a:buAutoNum type="arabicPeriod" startAt="3"/>
                    </a:pPr>
                    <a:endParaRPr lang="en-US" sz="5316" dirty="0"/>
                  </a:p>
                </p:txBody>
              </p:sp>
            </mc:Choice>
            <mc:Fallback>
              <p:sp>
                <p:nvSpPr>
                  <p:cNvPr id="1028" name="TextBox 1027">
                    <a:extLst>
                      <a:ext uri="{FF2B5EF4-FFF2-40B4-BE49-F238E27FC236}">
                        <a16:creationId xmlns:a16="http://schemas.microsoft.com/office/drawing/2014/main" id="{7746737F-2A61-07B8-DD7C-B5C86A3D72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210941" y="5934246"/>
                    <a:ext cx="11369581" cy="8710205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 l="-2144" t="-14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030" name="그룹 1029">
                <a:extLst>
                  <a:ext uri="{FF2B5EF4-FFF2-40B4-BE49-F238E27FC236}">
                    <a16:creationId xmlns:a16="http://schemas.microsoft.com/office/drawing/2014/main" id="{A00ABC2B-F810-BE13-C4BA-843DD33F5664}"/>
                  </a:ext>
                </a:extLst>
              </p:cNvPr>
              <p:cNvGrpSpPr/>
              <p:nvPr/>
            </p:nvGrpSpPr>
            <p:grpSpPr>
              <a:xfrm>
                <a:off x="30752619" y="8388360"/>
                <a:ext cx="3459405" cy="2363385"/>
                <a:chOff x="164495" y="882877"/>
                <a:chExt cx="3519585" cy="2814727"/>
              </a:xfrm>
            </p:grpSpPr>
            <p:pic>
              <p:nvPicPr>
                <p:cNvPr id="1036" name="그림 1035">
                  <a:extLst>
                    <a:ext uri="{FF2B5EF4-FFF2-40B4-BE49-F238E27FC236}">
                      <a16:creationId xmlns:a16="http://schemas.microsoft.com/office/drawing/2014/main" id="{2D0EF2F0-B631-D8A0-1E88-4993C5222D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/>
                <a:srcRect t="-3207" b="2120"/>
                <a:stretch/>
              </p:blipFill>
              <p:spPr>
                <a:xfrm>
                  <a:off x="164495" y="882877"/>
                  <a:ext cx="3519585" cy="2814727"/>
                </a:xfrm>
                <a:prstGeom prst="rect">
                  <a:avLst/>
                </a:prstGeom>
              </p:spPr>
            </p:pic>
            <p:sp>
              <p:nvSpPr>
                <p:cNvPr id="1039" name="직사각형 1038">
                  <a:extLst>
                    <a:ext uri="{FF2B5EF4-FFF2-40B4-BE49-F238E27FC236}">
                      <a16:creationId xmlns:a16="http://schemas.microsoft.com/office/drawing/2014/main" id="{81777166-CD21-256F-D71C-D45938D88CB9}"/>
                    </a:ext>
                  </a:extLst>
                </p:cNvPr>
                <p:cNvSpPr/>
                <p:nvPr/>
              </p:nvSpPr>
              <p:spPr>
                <a:xfrm>
                  <a:off x="1464295" y="3176057"/>
                  <a:ext cx="685841" cy="453234"/>
                </a:xfrm>
                <a:prstGeom prst="rect">
                  <a:avLst/>
                </a:prstGeom>
                <a:solidFill>
                  <a:srgbClr val="FFFF00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316" dirty="0"/>
                </a:p>
              </p:txBody>
            </p:sp>
            <p:sp>
              <p:nvSpPr>
                <p:cNvPr id="1040" name="직사각형 1039">
                  <a:extLst>
                    <a:ext uri="{FF2B5EF4-FFF2-40B4-BE49-F238E27FC236}">
                      <a16:creationId xmlns:a16="http://schemas.microsoft.com/office/drawing/2014/main" id="{F9DB73DE-E53D-D3B4-0524-8241F3BFF770}"/>
                    </a:ext>
                  </a:extLst>
                </p:cNvPr>
                <p:cNvSpPr/>
                <p:nvPr/>
              </p:nvSpPr>
              <p:spPr>
                <a:xfrm>
                  <a:off x="2358481" y="1437296"/>
                  <a:ext cx="363255" cy="1973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316" dirty="0"/>
                </a:p>
              </p:txBody>
            </p:sp>
          </p:grpSp>
          <p:pic>
            <p:nvPicPr>
              <p:cNvPr id="1035" name="그림 1034">
                <a:extLst>
                  <a:ext uri="{FF2B5EF4-FFF2-40B4-BE49-F238E27FC236}">
                    <a16:creationId xmlns:a16="http://schemas.microsoft.com/office/drawing/2014/main" id="{5A23188D-A8F6-65BB-A13F-7B62BA743F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/>
              <a:srcRect t="63733"/>
              <a:stretch/>
            </p:blipFill>
            <p:spPr>
              <a:xfrm>
                <a:off x="25912892" y="10918464"/>
                <a:ext cx="5758439" cy="1864518"/>
              </a:xfrm>
              <a:prstGeom prst="rect">
                <a:avLst/>
              </a:prstGeom>
            </p:spPr>
          </p:pic>
        </p:grpSp>
        <p:sp>
          <p:nvSpPr>
            <p:cNvPr id="1026" name="직사각형 1025">
              <a:extLst>
                <a:ext uri="{FF2B5EF4-FFF2-40B4-BE49-F238E27FC236}">
                  <a16:creationId xmlns:a16="http://schemas.microsoft.com/office/drawing/2014/main" id="{45ACE46B-74EE-29CD-1D9C-321DB1ED239F}"/>
                </a:ext>
              </a:extLst>
            </p:cNvPr>
            <p:cNvSpPr/>
            <p:nvPr/>
          </p:nvSpPr>
          <p:spPr>
            <a:xfrm>
              <a:off x="11558427" y="17341044"/>
              <a:ext cx="435597" cy="22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9214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2592</TotalTime>
  <Words>670</Words>
  <Application>Microsoft Office PowerPoint</Application>
  <PresentationFormat>사용자 지정</PresentationFormat>
  <Paragraphs>159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9" baseType="lpstr">
      <vt:lpstr>Malgun Gothic</vt:lpstr>
      <vt:lpstr>Arial</vt:lpstr>
      <vt:lpstr>Calibri</vt:lpstr>
      <vt:lpstr>Calibri Light</vt:lpstr>
      <vt:lpstr>Cambria Math</vt:lpstr>
      <vt:lpstr>Times New Roman</vt:lpstr>
      <vt:lpstr>Wingdings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184</dc:creator>
  <cp:lastModifiedBy>184</cp:lastModifiedBy>
  <cp:revision>11</cp:revision>
  <dcterms:created xsi:type="dcterms:W3CDTF">2022-10-16T08:31:33Z</dcterms:created>
  <dcterms:modified xsi:type="dcterms:W3CDTF">2022-10-18T08:24:44Z</dcterms:modified>
</cp:coreProperties>
</file>